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63" r:id="rId3"/>
    <p:sldId id="305" r:id="rId4"/>
    <p:sldId id="290" r:id="rId5"/>
    <p:sldId id="304" r:id="rId6"/>
    <p:sldId id="275" r:id="rId7"/>
    <p:sldId id="303" r:id="rId8"/>
    <p:sldId id="301" r:id="rId9"/>
    <p:sldId id="302" r:id="rId10"/>
    <p:sldId id="306" r:id="rId11"/>
    <p:sldId id="307" r:id="rId12"/>
    <p:sldId id="289" r:id="rId13"/>
    <p:sldId id="25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nhlanhla Tlotleng" initials="" lastIdx="15" clrIdx="0"/>
  <p:cmAuthor id="2" name="Jonathan Ramodike"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45"/>
    <a:srgbClr val="C7FB30"/>
    <a:srgbClr val="A6CE36"/>
    <a:srgbClr val="76B043"/>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18" autoAdjust="0"/>
  </p:normalViewPr>
  <p:slideViewPr>
    <p:cSldViewPr>
      <p:cViewPr varScale="1">
        <p:scale>
          <a:sx n="90" d="100"/>
          <a:sy n="90" d="100"/>
        </p:scale>
        <p:origin x="22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AAA409-D225-DD49-FA31-E1B780F3AF8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7C32137-D4DC-2FAF-B55A-2B3FA4000FD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7722F3C-27BC-42DF-AE06-4D248BC56713}" type="datetimeFigureOut">
              <a:rPr lang="en-US"/>
              <a:pPr>
                <a:defRPr/>
              </a:pPr>
              <a:t>11/29/2022</a:t>
            </a:fld>
            <a:endParaRPr lang="en-US" dirty="0"/>
          </a:p>
        </p:txBody>
      </p:sp>
      <p:sp>
        <p:nvSpPr>
          <p:cNvPr id="4" name="Slide Image Placeholder 3">
            <a:extLst>
              <a:ext uri="{FF2B5EF4-FFF2-40B4-BE49-F238E27FC236}">
                <a16:creationId xmlns:a16="http://schemas.microsoft.com/office/drawing/2014/main" id="{BEC4AA5C-1AFE-6189-5BBB-34CE5268F96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37DDA57-48C3-CEF9-7949-ACFB7680D6A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F8C9FF0-004D-6DC4-9C3C-504750433C9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6B172C51-8533-AADE-2394-917E4ADEF01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ECE41D7-4D03-44BD-9E48-CEF3F7F2680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D79FCE2C-DAAB-0D85-1557-1C85CAA2C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088446F1-8519-5492-BA63-96CE6CFBE3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4100" name="Slide Number Placeholder 3">
            <a:extLst>
              <a:ext uri="{FF2B5EF4-FFF2-40B4-BE49-F238E27FC236}">
                <a16:creationId xmlns:a16="http://schemas.microsoft.com/office/drawing/2014/main" id="{DD864C28-3D3B-81F5-244A-364251CFC2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AA49C63-5C83-4E25-8D39-774E105F1D51}"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8E5D813-B615-3011-301D-F7AA040B1A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E1418B9-53CE-32CB-A8D5-3C3490686B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studies do have other determinants discussed but I only included the variables that were available in our study.</a:t>
            </a:r>
          </a:p>
          <a:p>
            <a:pPr eaLnBrk="1" hangingPunct="1">
              <a:spcBef>
                <a:spcPct val="0"/>
              </a:spcBef>
            </a:pPr>
            <a:endParaRPr lang="en-US" altLang="en-US"/>
          </a:p>
          <a:p>
            <a:pPr eaLnBrk="1" hangingPunct="1">
              <a:spcBef>
                <a:spcPct val="0"/>
              </a:spcBef>
            </a:pPr>
            <a:r>
              <a:rPr lang="en-GB" altLang="en-US"/>
              <a:t>61% willingness to vaccinate. Doctors were more willing to take COVID-19 vaccination than nurses. Older age, male (South East Asia: n = 3396).</a:t>
            </a:r>
          </a:p>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71EF27D7-5A2A-FE9B-9951-2ADDE9C0A2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D9DB365-D0AD-43B7-B7AD-4C294F8FFAAC}" type="slidenum">
              <a:rPr lang="en-US" altLang="en-US">
                <a:solidFill>
                  <a:srgbClr val="000000"/>
                </a:solidFill>
              </a:rPr>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3BEC2AA-A331-1FAC-70DE-ECA0FCFD0E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27F8B77-9B61-CD9C-D6C0-C4862F9502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9D5FD1D7-E5D0-16EB-668D-CDA3CD8AA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28C1424-6BC4-4D41-99B0-BE88268CB2FA}" type="slidenum">
              <a:rPr lang="en-US" altLang="en-US">
                <a:solidFill>
                  <a:srgbClr val="000000"/>
                </a:solidFill>
              </a:rPr>
              <a:pPr/>
              <a:t>11</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798A99A6-CA3B-0975-A39D-6BDF0D8214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D391057-DC17-465F-43CC-277E4922EF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46F5A164-B006-BD5E-F0C1-1745210A0A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EEC0CF-95C6-40A1-8419-54BAE9EC340F}" type="slidenum">
              <a:rPr lang="en-US" altLang="en-US">
                <a:solidFill>
                  <a:srgbClr val="000000"/>
                </a:solidFill>
              </a:rPr>
              <a:pPr/>
              <a:t>12</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DFA185C-5AA4-9406-3376-AAC1E0D75C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5C869F8-1D6D-8D7B-594C-696B26849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28676" name="Slide Number Placeholder 3">
            <a:extLst>
              <a:ext uri="{FF2B5EF4-FFF2-40B4-BE49-F238E27FC236}">
                <a16:creationId xmlns:a16="http://schemas.microsoft.com/office/drawing/2014/main" id="{958BE281-74B7-3ECF-2776-3F74C592A4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9B86DF0-4CE6-4588-AE85-EFFCF44B43AB}" type="slidenum">
              <a:rPr lang="en-US" altLang="en-US"/>
              <a:pPr/>
              <a:t>13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4FA2818-F4D1-8C61-C5A7-C5D0EF566A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5C929FB4-3D59-2908-52B5-579319B5FC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 would like to take you back to when the vaccine program started in Feb 2021 whereby </a:t>
            </a:r>
            <a:r>
              <a:rPr lang="en-US" altLang="en-US"/>
              <a:t>prioritization of COVID-19 vaccinations towards HWs first and people over 60. Now this is because m</a:t>
            </a:r>
            <a:r>
              <a:rPr lang="en-GB" altLang="en-US"/>
              <a:t>any factors can increase the risk of COVID-19 transmission among HWs, including: lack of protective resources during treatment of patients, such as adequate personnel protective equipment, masks, and gloves; inappropriate training on specimen/patient handling and infection control; and appropriate infection control strategies not being properly implemented in some healthcare facilities. Aside from the risks of acquiring SARS-CoV-2 in the workplace, HCWs may also be infected in their communities. </a:t>
            </a:r>
            <a:r>
              <a:rPr lang="en-US" altLang="en-US"/>
              <a:t>Hence the</a:t>
            </a:r>
          </a:p>
        </p:txBody>
      </p:sp>
      <p:sp>
        <p:nvSpPr>
          <p:cNvPr id="6148" name="Slide Number Placeholder 3">
            <a:extLst>
              <a:ext uri="{FF2B5EF4-FFF2-40B4-BE49-F238E27FC236}">
                <a16:creationId xmlns:a16="http://schemas.microsoft.com/office/drawing/2014/main" id="{AAD218B0-D984-CD5A-8BDC-C16E3BD36A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A41833F-ACA2-4357-978F-78D31F1A515F}" type="slidenum">
              <a:rPr lang="en-US" altLang="en-US">
                <a:solidFill>
                  <a:srgbClr val="000000"/>
                </a:solidFill>
              </a:rPr>
              <a:pPr/>
              <a:t>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8AF2AF9-33FC-0FAF-6DBB-F418C12632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B73A46C3-F213-EB55-9A6B-804EF696F2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Different countries have different approaches (e.g. targets, types of vaccines used)</a:t>
            </a:r>
          </a:p>
        </p:txBody>
      </p:sp>
      <p:sp>
        <p:nvSpPr>
          <p:cNvPr id="8196" name="Slide Number Placeholder 3">
            <a:extLst>
              <a:ext uri="{FF2B5EF4-FFF2-40B4-BE49-F238E27FC236}">
                <a16:creationId xmlns:a16="http://schemas.microsoft.com/office/drawing/2014/main" id="{27EC468F-669B-6A98-A750-4259C3804F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804BFDB-828A-4389-B08E-1B5A4277FDBE}" type="slidenum">
              <a:rPr lang="en-US" altLang="en-US">
                <a:solidFill>
                  <a:srgbClr val="000000"/>
                </a:solidFill>
              </a:rPr>
              <a:pPr/>
              <a:t>3</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9C9643F-E91F-C128-EE43-29ACE02EB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15436BB-CB88-2D1B-3AB0-664028EF69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Some countries (especially developed) have high uptake &amp; some (especially underdeveloped) have low vaccination uptake.</a:t>
            </a:r>
          </a:p>
          <a:p>
            <a:pPr eaLnBrk="1" hangingPunct="1">
              <a:spcBef>
                <a:spcPct val="0"/>
              </a:spcBef>
            </a:pPr>
            <a:r>
              <a:rPr lang="en-US" altLang="en-US"/>
              <a:t>All underdeveloped countries are under 45% fully vaccinated</a:t>
            </a:r>
          </a:p>
          <a:p>
            <a:pPr eaLnBrk="1" hangingPunct="1">
              <a:spcBef>
                <a:spcPct val="0"/>
              </a:spcBef>
            </a:pPr>
            <a:r>
              <a:rPr lang="en-US" altLang="en-US"/>
              <a:t>South Africa has low uptake overall for more reasons yet to be understood. </a:t>
            </a:r>
          </a:p>
          <a:p>
            <a:pPr eaLnBrk="1" hangingPunct="1">
              <a:spcBef>
                <a:spcPct val="0"/>
              </a:spcBef>
            </a:pPr>
            <a:r>
              <a:rPr lang="en-GB" altLang="en-US"/>
              <a:t>South Africa has vaccinated more than 67% of </a:t>
            </a:r>
            <a:r>
              <a:rPr lang="en-GB" altLang="en-US" u="sng"/>
              <a:t>public</a:t>
            </a:r>
            <a:r>
              <a:rPr lang="en-GB" altLang="en-US"/>
              <a:t> healthcare workers, says President Cyril Ramaphosa (May 30, 2021) (SA gov news agency)</a:t>
            </a:r>
          </a:p>
          <a:p>
            <a:pPr eaLnBrk="1" hangingPunct="1">
              <a:spcBef>
                <a:spcPct val="0"/>
              </a:spcBef>
            </a:pPr>
            <a:r>
              <a:rPr lang="en-US" altLang="en-US"/>
              <a:t>The Citizen that states GP has vaccinated 64% of its HWs (24 Nov 2021), </a:t>
            </a:r>
            <a:r>
              <a:rPr lang="en-GB" altLang="en-US"/>
              <a:t>Western Cape health department more than 76% of its employees vaccinated (the citizen 24 Nov 2021) NarissaS@citizen.co.za 0109764151</a:t>
            </a:r>
          </a:p>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A87D2837-41F8-947F-7E5E-B5AD5A1BA5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C39D62-9CDE-4865-A048-45A623DC8CA8}" type="slidenum">
              <a:rPr lang="en-US" altLang="en-US">
                <a:solidFill>
                  <a:srgbClr val="000000"/>
                </a:solidFill>
              </a:rPr>
              <a:pPr/>
              <a:t>4</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86BC94B6-CE2B-5868-4E93-D933ACD648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8F20203-6158-7542-A5E1-EC8CC7C705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A1AC0265-F8AA-8ADA-BF84-D082846740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C36BAC8-1C46-4127-92FB-3B27233101E9}" type="slidenum">
              <a:rPr lang="en-US" altLang="en-US">
                <a:solidFill>
                  <a:srgbClr val="000000"/>
                </a:solidFill>
              </a:rPr>
              <a:pPr/>
              <a:t>5</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BD4738F7-4624-8C3B-F223-0D0F1AF760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1D17ADD-1B0D-001C-DAC1-7372244B42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4340" name="Slide Number Placeholder 3">
            <a:extLst>
              <a:ext uri="{FF2B5EF4-FFF2-40B4-BE49-F238E27FC236}">
                <a16:creationId xmlns:a16="http://schemas.microsoft.com/office/drawing/2014/main" id="{A37F3042-345A-C758-6FE3-7825D36A3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D1CB8B2-698C-43DF-B74D-9C8F7D71E7EA}" type="slidenum">
              <a:rPr lang="en-US" altLang="en-US">
                <a:solidFill>
                  <a:srgbClr val="000000"/>
                </a:solidFill>
              </a:rPr>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0576BF2E-FA6C-1B62-32E5-C105C75C41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23092ACE-037B-28E9-D54D-214245110DB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defRPr/>
            </a:pPr>
            <a:r>
              <a:rPr lang="en-US" altLang="en-US" dirty="0"/>
              <a:t>Most (83,38%) of the admitted health workers were vaccinated (only 16,61% unvaccinated).</a:t>
            </a:r>
          </a:p>
          <a:p>
            <a:pPr eaLnBrk="1" hangingPunct="1">
              <a:spcBef>
                <a:spcPct val="0"/>
              </a:spcBef>
              <a:defRPr/>
            </a:pPr>
            <a:r>
              <a:rPr lang="en-US" altLang="en-US" dirty="0"/>
              <a:t>There were more female HWs vaccinated than males but also lets not forget that the female HWs workforce is more than the males. However male HW had a higher mortality rate than females in both the vaccinated and unvaccinated groups.</a:t>
            </a:r>
          </a:p>
          <a:p>
            <a:pPr eaLnBrk="1" hangingPunct="1">
              <a:spcBef>
                <a:spcPct val="0"/>
              </a:spcBef>
              <a:defRPr/>
            </a:pPr>
            <a:r>
              <a:rPr lang="en-US" altLang="en-US" dirty="0"/>
              <a:t>Not much of a difference in the numbers of HWs vaccination proportions between age groups. The mortality rate amongst the vaccinated was highest in HW aged 50 to 59 followed by those 60 and above while the mortality rates in the unvaccinated increased as the age groups increased.</a:t>
            </a:r>
          </a:p>
          <a:p>
            <a:pPr eaLnBrk="1" hangingPunct="1">
              <a:spcBef>
                <a:spcPct val="0"/>
              </a:spcBef>
              <a:defRPr/>
            </a:pPr>
            <a:r>
              <a:rPr lang="en-US" altLang="en-US" dirty="0"/>
              <a:t>Unfortunately the data had quite a significant proportion of unknown ethnic groups which has limited the accuracy of the studies findings.</a:t>
            </a:r>
          </a:p>
          <a:p>
            <a:pPr eaLnBrk="1" hangingPunct="1">
              <a:spcBef>
                <a:spcPct val="0"/>
              </a:spcBef>
              <a:defRPr/>
            </a:pPr>
            <a:r>
              <a:rPr lang="en-US" altLang="en-US" dirty="0"/>
              <a:t>There were more people of the black ethnicity than the other ethnic groups which were relatively similar but also lets not forget that black people are the majority population group in South Africa.</a:t>
            </a:r>
          </a:p>
          <a:p>
            <a:pPr eaLnBrk="1" hangingPunct="1">
              <a:spcBef>
                <a:spcPct val="0"/>
              </a:spcBef>
              <a:defRPr/>
            </a:pPr>
            <a:r>
              <a:rPr lang="en-US" altLang="en-US" dirty="0"/>
              <a:t>The highest mortality rates amongst the vaccinated were observed in Indians and Whites (quite similar) then blacks and lastly coloreds (quite similar).</a:t>
            </a:r>
          </a:p>
          <a:p>
            <a:pPr eaLnBrk="1" hangingPunct="1">
              <a:spcBef>
                <a:spcPct val="0"/>
              </a:spcBef>
              <a:defRPr/>
            </a:pPr>
            <a:r>
              <a:rPr lang="en-US" altLang="en-US" dirty="0"/>
              <a:t>The highest mortality rates amongst the unvaccinated were observed in Indians (26,9%) followed by whites (16,5%) then blacks and lastly coloreds (quite similar).</a:t>
            </a:r>
          </a:p>
          <a:p>
            <a:pPr eaLnBrk="1" hangingPunct="1">
              <a:spcBef>
                <a:spcPct val="0"/>
              </a:spcBef>
              <a:defRPr/>
            </a:pPr>
            <a:endParaRPr lang="en-US" altLang="en-US" dirty="0"/>
          </a:p>
          <a:p>
            <a:pPr eaLnBrk="1" hangingPunct="1">
              <a:spcBef>
                <a:spcPct val="0"/>
              </a:spcBef>
              <a:defRPr/>
            </a:pPr>
            <a:r>
              <a:rPr lang="en-US" altLang="en-US" dirty="0"/>
              <a:t>Nurses were the largest HW category admitted followed by admin/porters, allied HWs, doctors, paramedics and lastly lab HW. Workers with different professions than the ones mentioned were combined and contributed to the largest cohort (43%) in this study. </a:t>
            </a:r>
          </a:p>
          <a:p>
            <a:pPr eaLnBrk="1" hangingPunct="1">
              <a:spcBef>
                <a:spcPct val="0"/>
              </a:spcBef>
              <a:defRPr/>
            </a:pPr>
            <a:r>
              <a:rPr lang="en-US" altLang="en-US" dirty="0"/>
              <a:t>The highest mortality rates amongst the vaccinated were doctors (16%), allied health (11,5%), nurses (9,5%), other profession, administrators/porters (I don’t like how administrators and porters were grouped together because their job process is very different) paramedics and laboratory respectively.</a:t>
            </a:r>
          </a:p>
          <a:p>
            <a:pPr eaLnBrk="1" hangingPunct="1">
              <a:spcBef>
                <a:spcPct val="0"/>
              </a:spcBef>
              <a:defRPr/>
            </a:pPr>
            <a:r>
              <a:rPr lang="en-US" altLang="en-US" dirty="0"/>
              <a:t>Dissimilarly, the highest mortality rates amongst the unvaccinated were observed in allied health and other profession equally at 14,3% then nurses, doctors and admin/porters. The remainder of the groups did not have deaths (small numbers but its was what was available).</a:t>
            </a:r>
          </a:p>
          <a:p>
            <a:pPr eaLnBrk="1" hangingPunct="1">
              <a:spcBef>
                <a:spcPct val="0"/>
              </a:spcBef>
              <a:defRPr/>
            </a:pPr>
            <a:endParaRPr lang="en-US" altLang="en-US" dirty="0"/>
          </a:p>
          <a:p>
            <a:pPr eaLnBrk="1" hangingPunct="1">
              <a:spcBef>
                <a:spcPct val="0"/>
              </a:spcBef>
              <a:defRPr/>
            </a:pPr>
            <a:r>
              <a:rPr lang="en-GB" altLang="en-US" dirty="0"/>
              <a:t>Generally vaccinated HWs had reduced odds of in-hospital mortality.</a:t>
            </a:r>
            <a:endParaRPr lang="en-US" altLang="en-US" dirty="0"/>
          </a:p>
          <a:p>
            <a:pPr eaLnBrk="1" hangingPunct="1">
              <a:spcBef>
                <a:spcPct val="0"/>
              </a:spcBef>
              <a:defRPr/>
            </a:pPr>
            <a:endParaRPr lang="en-US" altLang="en-US" dirty="0"/>
          </a:p>
        </p:txBody>
      </p:sp>
      <p:sp>
        <p:nvSpPr>
          <p:cNvPr id="16388" name="Slide Number Placeholder 3">
            <a:extLst>
              <a:ext uri="{FF2B5EF4-FFF2-40B4-BE49-F238E27FC236}">
                <a16:creationId xmlns:a16="http://schemas.microsoft.com/office/drawing/2014/main" id="{6DD62D36-D065-B859-261F-07F2FDFDDE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FCF0F7B-BCCC-45BF-97C9-9785FB30E044}" type="slidenum">
              <a:rPr lang="en-US" altLang="en-US">
                <a:solidFill>
                  <a:srgbClr val="000000"/>
                </a:solidFill>
              </a:rPr>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59F90BFA-7955-B845-0D55-82D92A0A0D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036306A-0B57-8B9D-A10A-62EF7FD9C8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Most of the vaccinated and unvaccinated HW sought to be admitted at private health facilities (maybe the HW opted to vaccinate because they are more confident that worst case scenario they can expect better service delivery from this sector). On the other hand the mortality rates at the private sector are higher than the public sector.</a:t>
            </a:r>
          </a:p>
          <a:p>
            <a:pPr eaLnBrk="1" hangingPunct="1">
              <a:spcBef>
                <a:spcPct val="0"/>
              </a:spcBef>
            </a:pPr>
            <a:endParaRPr lang="en-US" altLang="en-US"/>
          </a:p>
          <a:p>
            <a:pPr eaLnBrk="1" hangingPunct="1">
              <a:spcBef>
                <a:spcPct val="0"/>
              </a:spcBef>
            </a:pPr>
            <a:r>
              <a:rPr lang="en-US" altLang="en-US"/>
              <a:t>But still </a:t>
            </a:r>
            <a:r>
              <a:rPr lang="en-GB" altLang="en-US"/>
              <a:t>generally vaccinated HWs had reduced odds of in-hospital mortality.</a:t>
            </a:r>
            <a:endParaRPr lang="en-US" altLang="en-US"/>
          </a:p>
          <a:p>
            <a:pPr eaLnBrk="1" hangingPunct="1">
              <a:spcBef>
                <a:spcPct val="0"/>
              </a:spcBef>
            </a:pPr>
            <a:endParaRPr lang="en-US" altLang="en-US"/>
          </a:p>
          <a:p>
            <a:pPr eaLnBrk="1" hangingPunct="1">
              <a:spcBef>
                <a:spcPct val="0"/>
              </a:spcBef>
            </a:pPr>
            <a:r>
              <a:rPr lang="en-US" altLang="en-US"/>
              <a:t>The second part of the table shows the number of HW hospital admissions per province in descending order starting with GP, KZN, EC, WC, NW, FS, L, MP and lastly NC.</a:t>
            </a:r>
          </a:p>
          <a:p>
            <a:pPr eaLnBrk="1" hangingPunct="1">
              <a:spcBef>
                <a:spcPct val="0"/>
              </a:spcBef>
            </a:pPr>
            <a:r>
              <a:rPr lang="en-US" altLang="en-US"/>
              <a:t>In descending order, the mortality rates amongst vaccinated HWs were highest in MP (14,9%), EC (13%), L (10,6%), WC (10,2%), FS (9,3%), NC (8,5%), KZN (8,3%), NW (7,1%) and GP (6,4%).</a:t>
            </a:r>
          </a:p>
          <a:p>
            <a:pPr eaLnBrk="1" hangingPunct="1">
              <a:spcBef>
                <a:spcPct val="0"/>
              </a:spcBef>
            </a:pPr>
            <a:r>
              <a:rPr lang="en-US" altLang="en-US"/>
              <a:t>Not identically, in descending order, the mortality rates however amongst unvaccinated HWs were highest in MP (25%), KZN (21,6%), WC (16,2%), NC (12,5%), NW (12%), EC (11,9%), L (10,3%), GP (8,3%) and FS (1,6%).</a:t>
            </a:r>
          </a:p>
          <a:p>
            <a:pPr eaLnBrk="1" hangingPunct="1">
              <a:spcBef>
                <a:spcPct val="0"/>
              </a:spcBef>
            </a:pPr>
            <a:r>
              <a:rPr lang="en-US" altLang="en-US"/>
              <a:t>(Add IQR)</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44ACFD7D-BE26-C1B2-0911-098557FC27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790D82E-5F3E-482A-A356-A8E05DF8A63D}" type="slidenum">
              <a:rPr lang="en-US" altLang="en-US">
                <a:solidFill>
                  <a:srgbClr val="000000"/>
                </a:solidFill>
              </a:rPr>
              <a:pPr/>
              <a:t>8</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BE0B048-FF93-6346-9E6D-6211D1D045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A47A43AD-D6E5-397A-2288-9461B358FA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table shows the frequency of HW hospital admissions comorbidities in descending order starting with Hypertension then …………….  </a:t>
            </a:r>
          </a:p>
          <a:p>
            <a:pPr eaLnBrk="1" hangingPunct="1">
              <a:spcBef>
                <a:spcPct val="0"/>
              </a:spcBef>
            </a:pPr>
            <a:r>
              <a:rPr lang="en-US" altLang="en-US"/>
              <a:t>In descending order, the mortality rates amongst vaccinated HWs were highest in HW with chronic renal disease (30%), Cancer (25%), Diabetes (18,5%), Chronic pulmonary disease (18,2%), Hypertension (15,1%), Asthma (12,4%), HIV (10,9%), history of TB (8,6%), have TB (7,1%) and chronic cardiac disease (6,6%).</a:t>
            </a:r>
          </a:p>
          <a:p>
            <a:pPr eaLnBrk="1" hangingPunct="1">
              <a:spcBef>
                <a:spcPct val="0"/>
              </a:spcBef>
            </a:pPr>
            <a:r>
              <a:rPr lang="en-US" altLang="en-US"/>
              <a:t>Not identically, in descending order, the mortality rates amongst unvaccinated HWs comorbidities was highest in HW with diabetes (20,6%), hypertension (20,1%), Asthma (17%), HIV (16,3%) and active tuberculosis (14,3%). </a:t>
            </a:r>
          </a:p>
          <a:p>
            <a:pPr eaLnBrk="1" hangingPunct="1">
              <a:spcBef>
                <a:spcPct val="0"/>
              </a:spcBef>
            </a:pPr>
            <a:r>
              <a:rPr lang="en-US" altLang="en-US"/>
              <a:t>However, there were no deaths from unvaccinated HWs with chronic cardiac disease, chronic pulmonary disease, history of TB, cancer and chronic renal disease! Rather suspicios.</a:t>
            </a:r>
          </a:p>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83755A09-8F8A-D816-5822-B1B36420DE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4E6C434-D8A2-4B73-80B6-9B073327C278}" type="slidenum">
              <a:rPr lang="en-US" altLang="en-US">
                <a:solidFill>
                  <a:srgbClr val="000000"/>
                </a:solidFill>
              </a:rPr>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3857391-79A7-2431-F466-B421E3B3DADA}"/>
              </a:ext>
            </a:extLst>
          </p:cNvPr>
          <p:cNvSpPr>
            <a:spLocks noGrp="1"/>
          </p:cNvSpPr>
          <p:nvPr>
            <p:ph type="dt" sz="half" idx="10"/>
          </p:nvPr>
        </p:nvSpPr>
        <p:spPr/>
        <p:txBody>
          <a:bodyPr/>
          <a:lstStyle>
            <a:lvl1pPr>
              <a:defRPr/>
            </a:lvl1pPr>
          </a:lstStyle>
          <a:p>
            <a:pPr>
              <a:defRPr/>
            </a:pPr>
            <a:fld id="{811186F9-3095-4194-B1B1-5BADFB68086D}" type="datetime1">
              <a:rPr lang="en-US"/>
              <a:pPr>
                <a:defRPr/>
              </a:pPr>
              <a:t>11/29/2022</a:t>
            </a:fld>
            <a:endParaRPr lang="en-US" dirty="0"/>
          </a:p>
        </p:txBody>
      </p:sp>
      <p:sp>
        <p:nvSpPr>
          <p:cNvPr id="5" name="Footer Placeholder 4">
            <a:extLst>
              <a:ext uri="{FF2B5EF4-FFF2-40B4-BE49-F238E27FC236}">
                <a16:creationId xmlns:a16="http://schemas.microsoft.com/office/drawing/2014/main" id="{1A2ED066-5246-1994-F1E9-53EFB319D1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A8C1216-5D93-F89C-CEFC-78C6D6AEF5DD}"/>
              </a:ext>
            </a:extLst>
          </p:cNvPr>
          <p:cNvSpPr>
            <a:spLocks noGrp="1"/>
          </p:cNvSpPr>
          <p:nvPr>
            <p:ph type="sldNum" sz="quarter" idx="12"/>
          </p:nvPr>
        </p:nvSpPr>
        <p:spPr/>
        <p:txBody>
          <a:bodyPr/>
          <a:lstStyle>
            <a:lvl1pPr>
              <a:defRPr/>
            </a:lvl1pPr>
          </a:lstStyle>
          <a:p>
            <a:fld id="{A05FB1C3-04CD-4C4D-B238-8A2322319601}" type="slidenum">
              <a:rPr lang="en-US" altLang="en-US"/>
              <a:pPr/>
              <a:t>‹#›</a:t>
            </a:fld>
            <a:endParaRPr lang="en-US" altLang="en-US"/>
          </a:p>
        </p:txBody>
      </p:sp>
    </p:spTree>
    <p:extLst>
      <p:ext uri="{BB962C8B-B14F-4D97-AF65-F5344CB8AC3E}">
        <p14:creationId xmlns:p14="http://schemas.microsoft.com/office/powerpoint/2010/main" val="100916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F7ABE-01CE-42A1-80F0-375974670B4F}"/>
              </a:ext>
            </a:extLst>
          </p:cNvPr>
          <p:cNvSpPr>
            <a:spLocks noGrp="1"/>
          </p:cNvSpPr>
          <p:nvPr>
            <p:ph type="dt" sz="half" idx="10"/>
          </p:nvPr>
        </p:nvSpPr>
        <p:spPr/>
        <p:txBody>
          <a:bodyPr/>
          <a:lstStyle>
            <a:lvl1pPr>
              <a:defRPr/>
            </a:lvl1pPr>
          </a:lstStyle>
          <a:p>
            <a:pPr>
              <a:defRPr/>
            </a:pPr>
            <a:fld id="{1D676663-D40E-4F55-BF90-ABCAECE5065B}" type="datetime1">
              <a:rPr lang="en-US"/>
              <a:pPr>
                <a:defRPr/>
              </a:pPr>
              <a:t>11/29/2022</a:t>
            </a:fld>
            <a:endParaRPr lang="en-US" dirty="0"/>
          </a:p>
        </p:txBody>
      </p:sp>
      <p:sp>
        <p:nvSpPr>
          <p:cNvPr id="5" name="Footer Placeholder 4">
            <a:extLst>
              <a:ext uri="{FF2B5EF4-FFF2-40B4-BE49-F238E27FC236}">
                <a16:creationId xmlns:a16="http://schemas.microsoft.com/office/drawing/2014/main" id="{1777CA5F-1E1C-9D48-5057-646A75BC67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30FF1C-EECF-C51A-E899-9A610BD9F987}"/>
              </a:ext>
            </a:extLst>
          </p:cNvPr>
          <p:cNvSpPr>
            <a:spLocks noGrp="1"/>
          </p:cNvSpPr>
          <p:nvPr>
            <p:ph type="sldNum" sz="quarter" idx="12"/>
          </p:nvPr>
        </p:nvSpPr>
        <p:spPr/>
        <p:txBody>
          <a:bodyPr/>
          <a:lstStyle>
            <a:lvl1pPr>
              <a:defRPr/>
            </a:lvl1pPr>
          </a:lstStyle>
          <a:p>
            <a:fld id="{E304D3F3-4729-4D62-A03D-A6E8D99F67DD}" type="slidenum">
              <a:rPr lang="en-US" altLang="en-US"/>
              <a:pPr/>
              <a:t>‹#›</a:t>
            </a:fld>
            <a:endParaRPr lang="en-US" altLang="en-US"/>
          </a:p>
        </p:txBody>
      </p:sp>
    </p:spTree>
    <p:extLst>
      <p:ext uri="{BB962C8B-B14F-4D97-AF65-F5344CB8AC3E}">
        <p14:creationId xmlns:p14="http://schemas.microsoft.com/office/powerpoint/2010/main" val="985243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469CB-C062-6D9F-3481-A1045B035E42}"/>
              </a:ext>
            </a:extLst>
          </p:cNvPr>
          <p:cNvSpPr>
            <a:spLocks noGrp="1"/>
          </p:cNvSpPr>
          <p:nvPr>
            <p:ph type="dt" sz="half" idx="10"/>
          </p:nvPr>
        </p:nvSpPr>
        <p:spPr/>
        <p:txBody>
          <a:bodyPr/>
          <a:lstStyle>
            <a:lvl1pPr>
              <a:defRPr/>
            </a:lvl1pPr>
          </a:lstStyle>
          <a:p>
            <a:pPr>
              <a:defRPr/>
            </a:pPr>
            <a:fld id="{A1F2CC3E-6B0D-439C-84EC-E2ABFB0E3628}" type="datetime1">
              <a:rPr lang="en-US"/>
              <a:pPr>
                <a:defRPr/>
              </a:pPr>
              <a:t>11/29/2022</a:t>
            </a:fld>
            <a:endParaRPr lang="en-US" dirty="0"/>
          </a:p>
        </p:txBody>
      </p:sp>
      <p:sp>
        <p:nvSpPr>
          <p:cNvPr id="5" name="Footer Placeholder 4">
            <a:extLst>
              <a:ext uri="{FF2B5EF4-FFF2-40B4-BE49-F238E27FC236}">
                <a16:creationId xmlns:a16="http://schemas.microsoft.com/office/drawing/2014/main" id="{9FE2D44A-7225-6551-1C08-305D59F62A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DF6697-D0EA-2CEE-FF67-1F7449FA6B64}"/>
              </a:ext>
            </a:extLst>
          </p:cNvPr>
          <p:cNvSpPr>
            <a:spLocks noGrp="1"/>
          </p:cNvSpPr>
          <p:nvPr>
            <p:ph type="sldNum" sz="quarter" idx="12"/>
          </p:nvPr>
        </p:nvSpPr>
        <p:spPr/>
        <p:txBody>
          <a:bodyPr/>
          <a:lstStyle>
            <a:lvl1pPr>
              <a:defRPr/>
            </a:lvl1pPr>
          </a:lstStyle>
          <a:p>
            <a:fld id="{587AD313-E663-41CD-A9EF-2DD555F3C858}" type="slidenum">
              <a:rPr lang="en-US" altLang="en-US"/>
              <a:pPr/>
              <a:t>‹#›</a:t>
            </a:fld>
            <a:endParaRPr lang="en-US" altLang="en-US"/>
          </a:p>
        </p:txBody>
      </p:sp>
    </p:spTree>
    <p:extLst>
      <p:ext uri="{BB962C8B-B14F-4D97-AF65-F5344CB8AC3E}">
        <p14:creationId xmlns:p14="http://schemas.microsoft.com/office/powerpoint/2010/main" val="3338565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B40B70-361C-BA82-DEAE-AD849FACA2CA}"/>
              </a:ext>
            </a:extLst>
          </p:cNvPr>
          <p:cNvSpPr>
            <a:spLocks noGrp="1"/>
          </p:cNvSpPr>
          <p:nvPr>
            <p:ph type="dt" sz="half" idx="10"/>
          </p:nvPr>
        </p:nvSpPr>
        <p:spPr/>
        <p:txBody>
          <a:bodyPr/>
          <a:lstStyle>
            <a:lvl1pPr>
              <a:defRPr/>
            </a:lvl1pPr>
          </a:lstStyle>
          <a:p>
            <a:pPr>
              <a:defRPr/>
            </a:pPr>
            <a:fld id="{6E421C0B-D49A-45E0-9655-D8004DAFDE0F}" type="datetime1">
              <a:rPr lang="en-US"/>
              <a:pPr>
                <a:defRPr/>
              </a:pPr>
              <a:t>11/29/2022</a:t>
            </a:fld>
            <a:endParaRPr lang="en-US" dirty="0"/>
          </a:p>
        </p:txBody>
      </p:sp>
      <p:sp>
        <p:nvSpPr>
          <p:cNvPr id="5" name="Footer Placeholder 4">
            <a:extLst>
              <a:ext uri="{FF2B5EF4-FFF2-40B4-BE49-F238E27FC236}">
                <a16:creationId xmlns:a16="http://schemas.microsoft.com/office/drawing/2014/main" id="{529A3380-7C0C-1FF0-9959-9AD8E9D6D2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C9C223-0A4E-88A0-32D2-E4068C4B3884}"/>
              </a:ext>
            </a:extLst>
          </p:cNvPr>
          <p:cNvSpPr>
            <a:spLocks noGrp="1"/>
          </p:cNvSpPr>
          <p:nvPr>
            <p:ph type="sldNum" sz="quarter" idx="12"/>
          </p:nvPr>
        </p:nvSpPr>
        <p:spPr/>
        <p:txBody>
          <a:bodyPr/>
          <a:lstStyle>
            <a:lvl1pPr>
              <a:defRPr/>
            </a:lvl1pPr>
          </a:lstStyle>
          <a:p>
            <a:fld id="{A8BF5D45-5D01-4D46-ADA2-7B40A8D1AD32}" type="slidenum">
              <a:rPr lang="en-US" altLang="en-US"/>
              <a:pPr/>
              <a:t>‹#›</a:t>
            </a:fld>
            <a:endParaRPr lang="en-US" altLang="en-US"/>
          </a:p>
        </p:txBody>
      </p:sp>
    </p:spTree>
    <p:extLst>
      <p:ext uri="{BB962C8B-B14F-4D97-AF65-F5344CB8AC3E}">
        <p14:creationId xmlns:p14="http://schemas.microsoft.com/office/powerpoint/2010/main" val="220467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237483-AFFB-91D6-A95A-BBC91F7086D5}"/>
              </a:ext>
            </a:extLst>
          </p:cNvPr>
          <p:cNvSpPr>
            <a:spLocks noGrp="1"/>
          </p:cNvSpPr>
          <p:nvPr>
            <p:ph type="dt" sz="half" idx="10"/>
          </p:nvPr>
        </p:nvSpPr>
        <p:spPr/>
        <p:txBody>
          <a:bodyPr/>
          <a:lstStyle>
            <a:lvl1pPr>
              <a:defRPr/>
            </a:lvl1pPr>
          </a:lstStyle>
          <a:p>
            <a:pPr>
              <a:defRPr/>
            </a:pPr>
            <a:fld id="{975A738E-1C86-4A44-86BD-55C4D39680C2}" type="datetime1">
              <a:rPr lang="en-US"/>
              <a:pPr>
                <a:defRPr/>
              </a:pPr>
              <a:t>11/29/2022</a:t>
            </a:fld>
            <a:endParaRPr lang="en-US" dirty="0"/>
          </a:p>
        </p:txBody>
      </p:sp>
      <p:sp>
        <p:nvSpPr>
          <p:cNvPr id="5" name="Footer Placeholder 4">
            <a:extLst>
              <a:ext uri="{FF2B5EF4-FFF2-40B4-BE49-F238E27FC236}">
                <a16:creationId xmlns:a16="http://schemas.microsoft.com/office/drawing/2014/main" id="{7F82A804-0B4A-9D57-C84F-F5615A86F5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F4F6E3-1261-2AE3-6491-74CF98F7540D}"/>
              </a:ext>
            </a:extLst>
          </p:cNvPr>
          <p:cNvSpPr>
            <a:spLocks noGrp="1"/>
          </p:cNvSpPr>
          <p:nvPr>
            <p:ph type="sldNum" sz="quarter" idx="12"/>
          </p:nvPr>
        </p:nvSpPr>
        <p:spPr/>
        <p:txBody>
          <a:bodyPr/>
          <a:lstStyle>
            <a:lvl1pPr>
              <a:defRPr/>
            </a:lvl1pPr>
          </a:lstStyle>
          <a:p>
            <a:fld id="{C9416B38-AE74-485E-849D-92FB2802D9CA}" type="slidenum">
              <a:rPr lang="en-US" altLang="en-US"/>
              <a:pPr/>
              <a:t>‹#›</a:t>
            </a:fld>
            <a:endParaRPr lang="en-US" altLang="en-US"/>
          </a:p>
        </p:txBody>
      </p:sp>
    </p:spTree>
    <p:extLst>
      <p:ext uri="{BB962C8B-B14F-4D97-AF65-F5344CB8AC3E}">
        <p14:creationId xmlns:p14="http://schemas.microsoft.com/office/powerpoint/2010/main" val="249483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6A3DB6A-C9A9-245A-F421-03416D23E896}"/>
              </a:ext>
            </a:extLst>
          </p:cNvPr>
          <p:cNvSpPr>
            <a:spLocks noGrp="1"/>
          </p:cNvSpPr>
          <p:nvPr>
            <p:ph type="dt" sz="half" idx="10"/>
          </p:nvPr>
        </p:nvSpPr>
        <p:spPr/>
        <p:txBody>
          <a:bodyPr/>
          <a:lstStyle>
            <a:lvl1pPr>
              <a:defRPr/>
            </a:lvl1pPr>
          </a:lstStyle>
          <a:p>
            <a:pPr>
              <a:defRPr/>
            </a:pPr>
            <a:fld id="{FC26739D-B89C-43D6-BC10-0CDDF707628F}" type="datetime1">
              <a:rPr lang="en-US"/>
              <a:pPr>
                <a:defRPr/>
              </a:pPr>
              <a:t>11/29/2022</a:t>
            </a:fld>
            <a:endParaRPr lang="en-US" dirty="0"/>
          </a:p>
        </p:txBody>
      </p:sp>
      <p:sp>
        <p:nvSpPr>
          <p:cNvPr id="6" name="Footer Placeholder 4">
            <a:extLst>
              <a:ext uri="{FF2B5EF4-FFF2-40B4-BE49-F238E27FC236}">
                <a16:creationId xmlns:a16="http://schemas.microsoft.com/office/drawing/2014/main" id="{00E2D834-AC3A-A96C-B881-ABD54FB5E0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F8D31F-212D-FAC8-E299-EFC7FADAECD3}"/>
              </a:ext>
            </a:extLst>
          </p:cNvPr>
          <p:cNvSpPr>
            <a:spLocks noGrp="1"/>
          </p:cNvSpPr>
          <p:nvPr>
            <p:ph type="sldNum" sz="quarter" idx="12"/>
          </p:nvPr>
        </p:nvSpPr>
        <p:spPr/>
        <p:txBody>
          <a:bodyPr/>
          <a:lstStyle>
            <a:lvl1pPr>
              <a:defRPr/>
            </a:lvl1pPr>
          </a:lstStyle>
          <a:p>
            <a:fld id="{2E82C425-5D5D-4FD0-810D-5A6D62FDDA40}" type="slidenum">
              <a:rPr lang="en-US" altLang="en-US"/>
              <a:pPr/>
              <a:t>‹#›</a:t>
            </a:fld>
            <a:endParaRPr lang="en-US" altLang="en-US"/>
          </a:p>
        </p:txBody>
      </p:sp>
    </p:spTree>
    <p:extLst>
      <p:ext uri="{BB962C8B-B14F-4D97-AF65-F5344CB8AC3E}">
        <p14:creationId xmlns:p14="http://schemas.microsoft.com/office/powerpoint/2010/main" val="300789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E4B03CC-82BA-CE15-D623-4AC05512708F}"/>
              </a:ext>
            </a:extLst>
          </p:cNvPr>
          <p:cNvSpPr>
            <a:spLocks noGrp="1"/>
          </p:cNvSpPr>
          <p:nvPr>
            <p:ph type="dt" sz="half" idx="10"/>
          </p:nvPr>
        </p:nvSpPr>
        <p:spPr/>
        <p:txBody>
          <a:bodyPr/>
          <a:lstStyle>
            <a:lvl1pPr>
              <a:defRPr/>
            </a:lvl1pPr>
          </a:lstStyle>
          <a:p>
            <a:pPr>
              <a:defRPr/>
            </a:pPr>
            <a:fld id="{AAC0E79D-FF44-4868-AABE-DCF66A1E4C06}" type="datetime1">
              <a:rPr lang="en-US"/>
              <a:pPr>
                <a:defRPr/>
              </a:pPr>
              <a:t>11/29/2022</a:t>
            </a:fld>
            <a:endParaRPr lang="en-US" dirty="0"/>
          </a:p>
        </p:txBody>
      </p:sp>
      <p:sp>
        <p:nvSpPr>
          <p:cNvPr id="8" name="Footer Placeholder 4">
            <a:extLst>
              <a:ext uri="{FF2B5EF4-FFF2-40B4-BE49-F238E27FC236}">
                <a16:creationId xmlns:a16="http://schemas.microsoft.com/office/drawing/2014/main" id="{E327BAEE-388C-CA25-D4CE-C2D057CA5D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D0826BA-4257-A157-19D1-CB7A40FF7706}"/>
              </a:ext>
            </a:extLst>
          </p:cNvPr>
          <p:cNvSpPr>
            <a:spLocks noGrp="1"/>
          </p:cNvSpPr>
          <p:nvPr>
            <p:ph type="sldNum" sz="quarter" idx="12"/>
          </p:nvPr>
        </p:nvSpPr>
        <p:spPr/>
        <p:txBody>
          <a:bodyPr/>
          <a:lstStyle>
            <a:lvl1pPr>
              <a:defRPr/>
            </a:lvl1pPr>
          </a:lstStyle>
          <a:p>
            <a:fld id="{7E69555C-1E15-498F-9C57-1BA91999E2BE}" type="slidenum">
              <a:rPr lang="en-US" altLang="en-US"/>
              <a:pPr/>
              <a:t>‹#›</a:t>
            </a:fld>
            <a:endParaRPr lang="en-US" altLang="en-US"/>
          </a:p>
        </p:txBody>
      </p:sp>
    </p:spTree>
    <p:extLst>
      <p:ext uri="{BB962C8B-B14F-4D97-AF65-F5344CB8AC3E}">
        <p14:creationId xmlns:p14="http://schemas.microsoft.com/office/powerpoint/2010/main" val="247082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56BC542-0CC4-EF10-FC27-628E5E19E112}"/>
              </a:ext>
            </a:extLst>
          </p:cNvPr>
          <p:cNvSpPr>
            <a:spLocks noGrp="1"/>
          </p:cNvSpPr>
          <p:nvPr>
            <p:ph type="dt" sz="half" idx="10"/>
          </p:nvPr>
        </p:nvSpPr>
        <p:spPr/>
        <p:txBody>
          <a:bodyPr/>
          <a:lstStyle>
            <a:lvl1pPr>
              <a:defRPr/>
            </a:lvl1pPr>
          </a:lstStyle>
          <a:p>
            <a:pPr>
              <a:defRPr/>
            </a:pPr>
            <a:fld id="{709BEC16-9E49-429B-84BB-E2E0E290B301}" type="datetime1">
              <a:rPr lang="en-US"/>
              <a:pPr>
                <a:defRPr/>
              </a:pPr>
              <a:t>11/29/2022</a:t>
            </a:fld>
            <a:endParaRPr lang="en-US" dirty="0"/>
          </a:p>
        </p:txBody>
      </p:sp>
      <p:sp>
        <p:nvSpPr>
          <p:cNvPr id="4" name="Footer Placeholder 4">
            <a:extLst>
              <a:ext uri="{FF2B5EF4-FFF2-40B4-BE49-F238E27FC236}">
                <a16:creationId xmlns:a16="http://schemas.microsoft.com/office/drawing/2014/main" id="{E0BC4024-8651-9204-721E-A6BA085727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C863AD4-B14A-357C-17D0-6FEFB950BA7D}"/>
              </a:ext>
            </a:extLst>
          </p:cNvPr>
          <p:cNvSpPr>
            <a:spLocks noGrp="1"/>
          </p:cNvSpPr>
          <p:nvPr>
            <p:ph type="sldNum" sz="quarter" idx="12"/>
          </p:nvPr>
        </p:nvSpPr>
        <p:spPr/>
        <p:txBody>
          <a:bodyPr/>
          <a:lstStyle>
            <a:lvl1pPr>
              <a:defRPr/>
            </a:lvl1pPr>
          </a:lstStyle>
          <a:p>
            <a:fld id="{A2E729FC-21DE-44BB-99D6-9D881DC0EFF6}" type="slidenum">
              <a:rPr lang="en-US" altLang="en-US"/>
              <a:pPr/>
              <a:t>‹#›</a:t>
            </a:fld>
            <a:endParaRPr lang="en-US" altLang="en-US"/>
          </a:p>
        </p:txBody>
      </p:sp>
    </p:spTree>
    <p:extLst>
      <p:ext uri="{BB962C8B-B14F-4D97-AF65-F5344CB8AC3E}">
        <p14:creationId xmlns:p14="http://schemas.microsoft.com/office/powerpoint/2010/main" val="185224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1543C5C-00DD-7AFB-024A-F7E07F8DBA85}"/>
              </a:ext>
            </a:extLst>
          </p:cNvPr>
          <p:cNvSpPr>
            <a:spLocks noGrp="1"/>
          </p:cNvSpPr>
          <p:nvPr>
            <p:ph type="dt" sz="half" idx="10"/>
          </p:nvPr>
        </p:nvSpPr>
        <p:spPr/>
        <p:txBody>
          <a:bodyPr/>
          <a:lstStyle>
            <a:lvl1pPr>
              <a:defRPr/>
            </a:lvl1pPr>
          </a:lstStyle>
          <a:p>
            <a:pPr>
              <a:defRPr/>
            </a:pPr>
            <a:fld id="{13511C79-9498-4432-A071-A0F78093CEFD}" type="datetime1">
              <a:rPr lang="en-US"/>
              <a:pPr>
                <a:defRPr/>
              </a:pPr>
              <a:t>11/29/2022</a:t>
            </a:fld>
            <a:endParaRPr lang="en-US" dirty="0"/>
          </a:p>
        </p:txBody>
      </p:sp>
      <p:sp>
        <p:nvSpPr>
          <p:cNvPr id="3" name="Footer Placeholder 4">
            <a:extLst>
              <a:ext uri="{FF2B5EF4-FFF2-40B4-BE49-F238E27FC236}">
                <a16:creationId xmlns:a16="http://schemas.microsoft.com/office/drawing/2014/main" id="{86CAF018-2417-925A-14BE-1411E9C53E1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2E2D7D-DD36-373B-B169-4D2AC2DD29F5}"/>
              </a:ext>
            </a:extLst>
          </p:cNvPr>
          <p:cNvSpPr>
            <a:spLocks noGrp="1"/>
          </p:cNvSpPr>
          <p:nvPr>
            <p:ph type="sldNum" sz="quarter" idx="12"/>
          </p:nvPr>
        </p:nvSpPr>
        <p:spPr/>
        <p:txBody>
          <a:bodyPr/>
          <a:lstStyle>
            <a:lvl1pPr>
              <a:defRPr/>
            </a:lvl1pPr>
          </a:lstStyle>
          <a:p>
            <a:fld id="{D1A7E130-67A2-4D1B-8717-BEC4BE4920DA}" type="slidenum">
              <a:rPr lang="en-US" altLang="en-US"/>
              <a:pPr/>
              <a:t>‹#›</a:t>
            </a:fld>
            <a:endParaRPr lang="en-US" altLang="en-US"/>
          </a:p>
        </p:txBody>
      </p:sp>
    </p:spTree>
    <p:extLst>
      <p:ext uri="{BB962C8B-B14F-4D97-AF65-F5344CB8AC3E}">
        <p14:creationId xmlns:p14="http://schemas.microsoft.com/office/powerpoint/2010/main" val="3629949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2CC50CB-236C-0CF9-568F-C59671E47C1C}"/>
              </a:ext>
            </a:extLst>
          </p:cNvPr>
          <p:cNvSpPr>
            <a:spLocks noGrp="1"/>
          </p:cNvSpPr>
          <p:nvPr>
            <p:ph type="dt" sz="half" idx="10"/>
          </p:nvPr>
        </p:nvSpPr>
        <p:spPr/>
        <p:txBody>
          <a:bodyPr/>
          <a:lstStyle>
            <a:lvl1pPr>
              <a:defRPr/>
            </a:lvl1pPr>
          </a:lstStyle>
          <a:p>
            <a:pPr>
              <a:defRPr/>
            </a:pPr>
            <a:fld id="{974A34F3-8F37-44F4-8DAE-A759EBB57A37}" type="datetime1">
              <a:rPr lang="en-US"/>
              <a:pPr>
                <a:defRPr/>
              </a:pPr>
              <a:t>11/29/2022</a:t>
            </a:fld>
            <a:endParaRPr lang="en-US" dirty="0"/>
          </a:p>
        </p:txBody>
      </p:sp>
      <p:sp>
        <p:nvSpPr>
          <p:cNvPr id="6" name="Footer Placeholder 4">
            <a:extLst>
              <a:ext uri="{FF2B5EF4-FFF2-40B4-BE49-F238E27FC236}">
                <a16:creationId xmlns:a16="http://schemas.microsoft.com/office/drawing/2014/main" id="{C145CA3E-A611-E632-889C-29404248C0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FBB50C-B637-267A-5DF6-2E873E7ABC20}"/>
              </a:ext>
            </a:extLst>
          </p:cNvPr>
          <p:cNvSpPr>
            <a:spLocks noGrp="1"/>
          </p:cNvSpPr>
          <p:nvPr>
            <p:ph type="sldNum" sz="quarter" idx="12"/>
          </p:nvPr>
        </p:nvSpPr>
        <p:spPr/>
        <p:txBody>
          <a:bodyPr/>
          <a:lstStyle>
            <a:lvl1pPr>
              <a:defRPr/>
            </a:lvl1pPr>
          </a:lstStyle>
          <a:p>
            <a:fld id="{75A3EB24-E89F-48ED-A97E-0154042F32B0}" type="slidenum">
              <a:rPr lang="en-US" altLang="en-US"/>
              <a:pPr/>
              <a:t>‹#›</a:t>
            </a:fld>
            <a:endParaRPr lang="en-US" altLang="en-US"/>
          </a:p>
        </p:txBody>
      </p:sp>
    </p:spTree>
    <p:extLst>
      <p:ext uri="{BB962C8B-B14F-4D97-AF65-F5344CB8AC3E}">
        <p14:creationId xmlns:p14="http://schemas.microsoft.com/office/powerpoint/2010/main" val="160539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0B40DB5-5FDC-A3F4-42E6-2664E704E6A3}"/>
              </a:ext>
            </a:extLst>
          </p:cNvPr>
          <p:cNvSpPr>
            <a:spLocks noGrp="1"/>
          </p:cNvSpPr>
          <p:nvPr>
            <p:ph type="dt" sz="half" idx="10"/>
          </p:nvPr>
        </p:nvSpPr>
        <p:spPr/>
        <p:txBody>
          <a:bodyPr/>
          <a:lstStyle>
            <a:lvl1pPr>
              <a:defRPr/>
            </a:lvl1pPr>
          </a:lstStyle>
          <a:p>
            <a:pPr>
              <a:defRPr/>
            </a:pPr>
            <a:fld id="{A6CE3AF2-B457-4B20-B9E0-BA95B6AB1748}" type="datetime1">
              <a:rPr lang="en-US"/>
              <a:pPr>
                <a:defRPr/>
              </a:pPr>
              <a:t>11/29/2022</a:t>
            </a:fld>
            <a:endParaRPr lang="en-US" dirty="0"/>
          </a:p>
        </p:txBody>
      </p:sp>
      <p:sp>
        <p:nvSpPr>
          <p:cNvPr id="6" name="Footer Placeholder 4">
            <a:extLst>
              <a:ext uri="{FF2B5EF4-FFF2-40B4-BE49-F238E27FC236}">
                <a16:creationId xmlns:a16="http://schemas.microsoft.com/office/drawing/2014/main" id="{47E6024D-6530-ADF8-1CCF-809521984EF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A3C4147-252D-19C6-DB76-29D176D9589D}"/>
              </a:ext>
            </a:extLst>
          </p:cNvPr>
          <p:cNvSpPr>
            <a:spLocks noGrp="1"/>
          </p:cNvSpPr>
          <p:nvPr>
            <p:ph type="sldNum" sz="quarter" idx="12"/>
          </p:nvPr>
        </p:nvSpPr>
        <p:spPr/>
        <p:txBody>
          <a:bodyPr/>
          <a:lstStyle>
            <a:lvl1pPr>
              <a:defRPr/>
            </a:lvl1pPr>
          </a:lstStyle>
          <a:p>
            <a:fld id="{17960BF8-E6DF-4AF8-BE24-428938B2FB62}" type="slidenum">
              <a:rPr lang="en-US" altLang="en-US"/>
              <a:pPr/>
              <a:t>‹#›</a:t>
            </a:fld>
            <a:endParaRPr lang="en-US" altLang="en-US"/>
          </a:p>
        </p:txBody>
      </p:sp>
    </p:spTree>
    <p:extLst>
      <p:ext uri="{BB962C8B-B14F-4D97-AF65-F5344CB8AC3E}">
        <p14:creationId xmlns:p14="http://schemas.microsoft.com/office/powerpoint/2010/main" val="8379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C100ABD-3426-A3AD-A88D-D1E2A2685AB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A6506B9-B0A9-6E84-8BB1-364631C6637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46A0BE9-5D6F-A1C0-7737-FFEB3D9D41C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BA74E025-4058-49AA-B615-2D7A532622FF}" type="datetime1">
              <a:rPr lang="en-US"/>
              <a:pPr>
                <a:defRPr/>
              </a:pPr>
              <a:t>11/29/2022</a:t>
            </a:fld>
            <a:endParaRPr lang="en-US" dirty="0"/>
          </a:p>
        </p:txBody>
      </p:sp>
      <p:sp>
        <p:nvSpPr>
          <p:cNvPr id="5" name="Footer Placeholder 4">
            <a:extLst>
              <a:ext uri="{FF2B5EF4-FFF2-40B4-BE49-F238E27FC236}">
                <a16:creationId xmlns:a16="http://schemas.microsoft.com/office/drawing/2014/main" id="{0B95483F-EB7D-711C-0164-4F02A307B3F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DB764AF5-4574-9824-2D89-894649B8BB8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E38C91F-C3BD-44DA-AA22-17B199D6A5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0D02783-8D90-6E9E-C47E-C7312DB18057}"/>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3075" name="TextBox 8">
            <a:extLst>
              <a:ext uri="{FF2B5EF4-FFF2-40B4-BE49-F238E27FC236}">
                <a16:creationId xmlns:a16="http://schemas.microsoft.com/office/drawing/2014/main" id="{8D69038D-C3E7-3EC6-A270-8BB4ABC09BDF}"/>
              </a:ext>
            </a:extLst>
          </p:cNvPr>
          <p:cNvSpPr txBox="1">
            <a:spLocks noChangeArrowheads="1"/>
          </p:cNvSpPr>
          <p:nvPr/>
        </p:nvSpPr>
        <p:spPr bwMode="auto">
          <a:xfrm>
            <a:off x="0" y="1577975"/>
            <a:ext cx="9180513"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b="1"/>
              <a:t>Factors associated with COVID-19 vaccine uptake among hospital admitted health workers in South Africa: 2020 to 2022 (preliminary analysis).</a:t>
            </a:r>
            <a:endParaRPr lang="en-ZA" altLang="en-US"/>
          </a:p>
          <a:p>
            <a:pPr eaLnBrk="1" hangingPunct="1">
              <a:spcBef>
                <a:spcPct val="0"/>
              </a:spcBef>
              <a:buFontTx/>
              <a:buNone/>
            </a:pPr>
            <a:endParaRPr lang="en-US" altLang="en-US" sz="3000" b="1">
              <a:latin typeface="Arial" panose="020B0604020202020204" pitchFamily="34" charset="0"/>
            </a:endParaRPr>
          </a:p>
          <a:p>
            <a:pPr algn="ctr" eaLnBrk="1" hangingPunct="1">
              <a:spcBef>
                <a:spcPct val="0"/>
              </a:spcBef>
              <a:buFontTx/>
              <a:buNone/>
            </a:pPr>
            <a:r>
              <a:rPr lang="en-ZA" altLang="en-US" sz="2400" b="1">
                <a:latin typeface="Arial Narrow" panose="020B0606020202030204" pitchFamily="34" charset="0"/>
              </a:rPr>
              <a:t>Prepared by Jonathan Ramodike.</a:t>
            </a:r>
          </a:p>
          <a:p>
            <a:pPr eaLnBrk="1" hangingPunct="1">
              <a:spcBef>
                <a:spcPct val="0"/>
              </a:spcBef>
              <a:buFontTx/>
              <a:buNone/>
            </a:pPr>
            <a:endParaRPr lang="en-US" altLang="en-US" sz="2800" b="1">
              <a:latin typeface="Arial Narrow" panose="020B0606020202030204" pitchFamily="34" charset="0"/>
            </a:endParaRPr>
          </a:p>
          <a:p>
            <a:pPr eaLnBrk="1" hangingPunct="1">
              <a:spcBef>
                <a:spcPct val="0"/>
              </a:spcBef>
              <a:buFontTx/>
              <a:buNone/>
            </a:pPr>
            <a:r>
              <a:rPr lang="en-US" altLang="en-US" sz="1800" b="1">
                <a:latin typeface="Arial Narrow" panose="020B0606020202030204" pitchFamily="34" charset="0"/>
              </a:rPr>
              <a:t>DATE  - 30</a:t>
            </a:r>
            <a:r>
              <a:rPr lang="en-US" altLang="en-US" sz="1800" b="1" baseline="30000">
                <a:latin typeface="Arial Narrow" panose="020B0606020202030204" pitchFamily="34" charset="0"/>
              </a:rPr>
              <a:t>th</a:t>
            </a:r>
            <a:r>
              <a:rPr lang="en-US" altLang="en-US" sz="1800" b="1">
                <a:latin typeface="Arial Narrow" panose="020B0606020202030204" pitchFamily="34" charset="0"/>
              </a:rPr>
              <a:t> November 2020</a:t>
            </a:r>
            <a:endParaRPr lang="en-US" altLang="en-US" sz="1000" b="1">
              <a:latin typeface="Arial Narrow" panose="020B0606020202030204" pitchFamily="34" charset="0"/>
            </a:endParaRPr>
          </a:p>
          <a:p>
            <a:pPr eaLnBrk="1" hangingPunct="1">
              <a:spcBef>
                <a:spcPct val="0"/>
              </a:spcBef>
              <a:buFontTx/>
              <a:buNone/>
            </a:pPr>
            <a:endParaRPr lang="en-US" altLang="en-US" sz="1000" b="1">
              <a:latin typeface="Arial" panose="020B0604020202020204" pitchFamily="34" charset="0"/>
            </a:endParaRPr>
          </a:p>
        </p:txBody>
      </p:sp>
      <p:pic>
        <p:nvPicPr>
          <p:cNvPr id="3076" name="Picture 1">
            <a:extLst>
              <a:ext uri="{FF2B5EF4-FFF2-40B4-BE49-F238E27FC236}">
                <a16:creationId xmlns:a16="http://schemas.microsoft.com/office/drawing/2014/main" id="{CCEBD7E7-CB46-67E8-1C2C-F0B254BD2A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0"/>
            <a:ext cx="5761038"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2">
            <a:extLst>
              <a:ext uri="{FF2B5EF4-FFF2-40B4-BE49-F238E27FC236}">
                <a16:creationId xmlns:a16="http://schemas.microsoft.com/office/drawing/2014/main" id="{E89F4D9C-883B-6D16-CBDF-DCBA42659F5A}"/>
              </a:ext>
            </a:extLst>
          </p:cNvPr>
          <p:cNvSpPr txBox="1">
            <a:spLocks noChangeArrowheads="1"/>
          </p:cNvSpPr>
          <p:nvPr/>
        </p:nvSpPr>
        <p:spPr bwMode="auto">
          <a:xfrm>
            <a:off x="454025" y="5300663"/>
            <a:ext cx="8104188"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2800">
                <a:latin typeface="Harlow Solid Italic" panose="04030604020F02020D02" pitchFamily="82" charset="0"/>
              </a:rPr>
              <a:t>Healthy, Safe, Happy &amp; Sustainable Workplaces</a:t>
            </a:r>
          </a:p>
          <a:p>
            <a:pPr algn="ctr" eaLnBrk="1" hangingPunct="1">
              <a:spcBef>
                <a:spcPct val="0"/>
              </a:spcBef>
              <a:buFontTx/>
              <a:buNone/>
            </a:pPr>
            <a:r>
              <a:rPr lang="en-ZA" altLang="en-US" sz="1800" b="1">
                <a:latin typeface="Arial Narrow" panose="020B0606020202030204" pitchFamily="34" charset="0"/>
              </a:rPr>
              <a:t>PROMOTING DECENT WORK THROUGH CUTTING EDGE RESEARCH, SPECIALISED  SERVICES, INFORMATION, TEACHING AND TRAINING </a:t>
            </a:r>
          </a:p>
        </p:txBody>
      </p:sp>
      <p:pic>
        <p:nvPicPr>
          <p:cNvPr id="3078" name="Picture 2">
            <a:extLst>
              <a:ext uri="{FF2B5EF4-FFF2-40B4-BE49-F238E27FC236}">
                <a16:creationId xmlns:a16="http://schemas.microsoft.com/office/drawing/2014/main" id="{9AF4AE73-420C-2363-33C2-A558273C89F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3" y="0"/>
            <a:ext cx="3344862"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DA97F52-57A6-E604-9335-9B0070C46764}"/>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pic>
        <p:nvPicPr>
          <p:cNvPr id="21507" name="Picture 6" descr="NIOH_logo_RGB_2015_SH_EDIT.jpg">
            <a:extLst>
              <a:ext uri="{FF2B5EF4-FFF2-40B4-BE49-F238E27FC236}">
                <a16:creationId xmlns:a16="http://schemas.microsoft.com/office/drawing/2014/main" id="{8F351C97-0685-54A3-DF44-B522C514C59C}"/>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123825" y="136525"/>
            <a:ext cx="25765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6">
            <a:extLst>
              <a:ext uri="{FF2B5EF4-FFF2-40B4-BE49-F238E27FC236}">
                <a16:creationId xmlns:a16="http://schemas.microsoft.com/office/drawing/2014/main" id="{9432629B-43F4-5BDF-EA84-EF6CE9944EAB}"/>
              </a:ext>
            </a:extLst>
          </p:cNvPr>
          <p:cNvSpPr>
            <a:spLocks noChangeArrowheads="1"/>
          </p:cNvSpPr>
          <p:nvPr/>
        </p:nvSpPr>
        <p:spPr bwMode="auto">
          <a:xfrm>
            <a:off x="5356225" y="339725"/>
            <a:ext cx="188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en-ZA" altLang="en-US" sz="2800" b="1" dirty="0">
                <a:solidFill>
                  <a:schemeClr val="accent1"/>
                </a:solidFill>
                <a:latin typeface="+mn-lt"/>
              </a:rPr>
              <a:t>Discussions</a:t>
            </a:r>
          </a:p>
        </p:txBody>
      </p:sp>
      <p:sp>
        <p:nvSpPr>
          <p:cNvPr id="21509" name="Rectangle 1">
            <a:extLst>
              <a:ext uri="{FF2B5EF4-FFF2-40B4-BE49-F238E27FC236}">
                <a16:creationId xmlns:a16="http://schemas.microsoft.com/office/drawing/2014/main" id="{434DAA25-9683-8BC4-9D93-383C96D7844A}"/>
              </a:ext>
            </a:extLst>
          </p:cNvPr>
          <p:cNvSpPr>
            <a:spLocks noChangeArrowheads="1"/>
          </p:cNvSpPr>
          <p:nvPr/>
        </p:nvSpPr>
        <p:spPr bwMode="auto">
          <a:xfrm>
            <a:off x="0" y="1111250"/>
            <a:ext cx="9144000"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buFont typeface="Arial" panose="020B0604020202020204" pitchFamily="34" charset="0"/>
              <a:buNone/>
              <a:defRPr/>
            </a:pPr>
            <a:r>
              <a:rPr lang="en-ZA" sz="1600" b="1" dirty="0">
                <a:ea typeface="Times New Roman" panose="02020603050405020304" pitchFamily="18" charset="0"/>
              </a:rPr>
              <a:t>This study</a:t>
            </a:r>
          </a:p>
          <a:p>
            <a:pPr>
              <a:defRPr/>
            </a:pPr>
            <a:r>
              <a:rPr lang="en-ZA" sz="1600" dirty="0">
                <a:ea typeface="Times New Roman" panose="02020603050405020304" pitchFamily="18" charset="0"/>
              </a:rPr>
              <a:t>83% vaccination uptake. Statistically significant increased likely hood of the hospitalised HWs to have received the COVID-19 vaccine if they are working as </a:t>
            </a:r>
            <a:r>
              <a:rPr lang="en-ZA" sz="1600" u="sng" dirty="0">
                <a:ea typeface="Times New Roman" panose="02020603050405020304" pitchFamily="18" charset="0"/>
              </a:rPr>
              <a:t>doctors</a:t>
            </a:r>
            <a:r>
              <a:rPr lang="en-ZA" sz="1600" dirty="0">
                <a:ea typeface="Times New Roman" panose="02020603050405020304" pitchFamily="18" charset="0"/>
              </a:rPr>
              <a:t>, </a:t>
            </a:r>
            <a:r>
              <a:rPr lang="en-ZA" sz="1600" u="sng" dirty="0">
                <a:ea typeface="Times New Roman" panose="02020603050405020304" pitchFamily="18" charset="0"/>
              </a:rPr>
              <a:t>nurses</a:t>
            </a:r>
            <a:r>
              <a:rPr lang="en-ZA" sz="1600" dirty="0">
                <a:ea typeface="Times New Roman" panose="02020603050405020304" pitchFamily="18" charset="0"/>
              </a:rPr>
              <a:t>. Also admissions in </a:t>
            </a:r>
            <a:r>
              <a:rPr lang="en-ZA" sz="1600" u="sng" dirty="0">
                <a:ea typeface="Times New Roman" panose="02020603050405020304" pitchFamily="18" charset="0"/>
              </a:rPr>
              <a:t>Eastern Cape</a:t>
            </a:r>
            <a:r>
              <a:rPr lang="en-ZA" sz="1600" dirty="0">
                <a:ea typeface="Times New Roman" panose="02020603050405020304" pitchFamily="18" charset="0"/>
              </a:rPr>
              <a:t>, </a:t>
            </a:r>
            <a:r>
              <a:rPr lang="en-ZA" sz="1600" u="sng" dirty="0">
                <a:ea typeface="Times New Roman" panose="02020603050405020304" pitchFamily="18" charset="0"/>
              </a:rPr>
              <a:t>KwaZulu-Natal</a:t>
            </a:r>
            <a:r>
              <a:rPr lang="en-ZA" sz="1600" dirty="0">
                <a:ea typeface="Times New Roman" panose="02020603050405020304" pitchFamily="18" charset="0"/>
              </a:rPr>
              <a:t> and </a:t>
            </a:r>
            <a:r>
              <a:rPr lang="en-ZA" sz="1600" u="sng" dirty="0">
                <a:ea typeface="Times New Roman" panose="02020603050405020304" pitchFamily="18" charset="0"/>
              </a:rPr>
              <a:t>Western Cape</a:t>
            </a:r>
            <a:r>
              <a:rPr lang="en-ZA" sz="1600" dirty="0">
                <a:ea typeface="Times New Roman" panose="02020603050405020304" pitchFamily="18" charset="0"/>
              </a:rPr>
              <a:t>.</a:t>
            </a:r>
          </a:p>
          <a:p>
            <a:pPr>
              <a:defRPr/>
            </a:pPr>
            <a:r>
              <a:rPr lang="en-ZA" sz="1600" dirty="0">
                <a:ea typeface="Times New Roman" panose="02020603050405020304" pitchFamily="18" charset="0"/>
              </a:rPr>
              <a:t>Statistically significant decreased odds to have received the COVID-19 vaccination were observed in admitted HWs who were, of the </a:t>
            </a:r>
            <a:r>
              <a:rPr lang="en-ZA" sz="1600" u="sng" dirty="0">
                <a:ea typeface="Times New Roman" panose="02020603050405020304" pitchFamily="18" charset="0"/>
              </a:rPr>
              <a:t>Caucasian</a:t>
            </a:r>
            <a:r>
              <a:rPr lang="en-ZA" sz="1600" dirty="0">
                <a:ea typeface="Times New Roman" panose="02020603050405020304" pitchFamily="18" charset="0"/>
              </a:rPr>
              <a:t> ethnic group. Also </a:t>
            </a:r>
            <a:r>
              <a:rPr lang="en-ZA" sz="1600" u="sng" dirty="0">
                <a:ea typeface="Times New Roman" panose="02020603050405020304" pitchFamily="18" charset="0"/>
              </a:rPr>
              <a:t>admitted in a public health facility</a:t>
            </a:r>
            <a:r>
              <a:rPr lang="en-ZA" sz="1600" dirty="0">
                <a:ea typeface="Times New Roman" panose="02020603050405020304" pitchFamily="18" charset="0"/>
              </a:rPr>
              <a:t>.</a:t>
            </a:r>
          </a:p>
          <a:p>
            <a:pPr marL="0" indent="0">
              <a:buFont typeface="Arial" panose="020B0604020202020204" pitchFamily="34" charset="0"/>
              <a:buNone/>
              <a:defRPr/>
            </a:pPr>
            <a:endParaRPr lang="en-GB" sz="1600" dirty="0">
              <a:ea typeface="Times New Roman" panose="02020603050405020304" pitchFamily="18" charset="0"/>
            </a:endParaRPr>
          </a:p>
          <a:p>
            <a:pPr marL="0" indent="0">
              <a:buFont typeface="Arial" panose="020B0604020202020204" pitchFamily="34" charset="0"/>
              <a:buNone/>
              <a:defRPr/>
            </a:pPr>
            <a:r>
              <a:rPr lang="en-GB" sz="1600" b="1" dirty="0">
                <a:ea typeface="Times New Roman" panose="02020603050405020304" pitchFamily="18" charset="0"/>
              </a:rPr>
              <a:t>Other studies</a:t>
            </a:r>
          </a:p>
          <a:p>
            <a:pPr>
              <a:defRPr/>
            </a:pPr>
            <a:r>
              <a:rPr lang="en-GB" sz="1600" dirty="0"/>
              <a:t>59% were non hesitant to vaccinate. Physicians were more likely to accept COVID-19 vaccination than administrative support staff, HWs aged 55 to 78 years, 45 to 54 years, and 35 to 44 years compared to participants aged 18 to 24 years (Cape Town: n = 395).</a:t>
            </a:r>
          </a:p>
          <a:p>
            <a:pPr>
              <a:defRPr/>
            </a:pPr>
            <a:r>
              <a:rPr lang="en-GB" sz="1600" dirty="0"/>
              <a:t>39,7% willingness to vaccinate. Less likely to receive COVID-19 vaccination &lt; 30 years old. Doctors and nurses were more willing to vaccinate than other professions (Ethiopia: n = 614).</a:t>
            </a:r>
          </a:p>
          <a:p>
            <a:pPr>
              <a:defRPr/>
            </a:pPr>
            <a:r>
              <a:rPr lang="en-GB" sz="1600" dirty="0"/>
              <a:t>49,5% willing to vaccinate. Vaccine acceptance was predicted significantly by younger age, Doctors, Nurses and other allied health professionals (Nigeria: n = 422).</a:t>
            </a:r>
          </a:p>
          <a:p>
            <a:pPr>
              <a:defRPr/>
            </a:pPr>
            <a:r>
              <a:rPr lang="en-GB" sz="1600" dirty="0"/>
              <a:t>49,9% willing to vaccinate. Presence of a chronic diseases, being male and being a health worker were associated with increased likelihood to vaccinate (Zimbabwe: n = 1168).</a:t>
            </a:r>
          </a:p>
          <a:p>
            <a:pPr>
              <a:defRPr/>
            </a:pPr>
            <a:r>
              <a:rPr lang="en-GB" sz="1600" dirty="0"/>
              <a:t>70% willingness to vaccinate. Significant determinants of likelihood of participating in COVID-19 vaccine trial were HWs of older age. HWs in private health facilities were less likely to participate in a COVID-19 vaccine trial (Ghana: n = 1605).</a:t>
            </a:r>
          </a:p>
        </p:txBody>
      </p:sp>
      <p:sp>
        <p:nvSpPr>
          <p:cNvPr id="21510" name="Slide Number Placeholder 17">
            <a:extLst>
              <a:ext uri="{FF2B5EF4-FFF2-40B4-BE49-F238E27FC236}">
                <a16:creationId xmlns:a16="http://schemas.microsoft.com/office/drawing/2014/main" id="{74914229-9759-86D5-947C-B38D4E451FD7}"/>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7076B78-52C2-41E9-80AC-174088734080}" type="slidenum">
              <a:rPr lang="en-US" altLang="en-US" sz="1000">
                <a:solidFill>
                  <a:srgbClr val="000000"/>
                </a:solidFill>
                <a:latin typeface="Arial" panose="020B0604020202020204" pitchFamily="34" charset="0"/>
              </a:rPr>
              <a:pPr>
                <a:spcBef>
                  <a:spcPct val="0"/>
                </a:spcBef>
                <a:buFontTx/>
                <a:buNone/>
              </a:pPr>
              <a:t>10</a:t>
            </a:fld>
            <a:endParaRPr lang="en-US" altLang="en-US" sz="1000">
              <a:solidFill>
                <a:srgbClr val="00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701F993-D3CE-983B-195D-A97046CA5645}"/>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pic>
        <p:nvPicPr>
          <p:cNvPr id="23555" name="Picture 6" descr="NIOH_logo_RGB_2015_SH_EDIT.jpg">
            <a:extLst>
              <a:ext uri="{FF2B5EF4-FFF2-40B4-BE49-F238E27FC236}">
                <a16:creationId xmlns:a16="http://schemas.microsoft.com/office/drawing/2014/main" id="{9C8CECE3-201B-E183-C8F9-77741C4F1F7C}"/>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123825" y="136525"/>
            <a:ext cx="25765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6">
            <a:extLst>
              <a:ext uri="{FF2B5EF4-FFF2-40B4-BE49-F238E27FC236}">
                <a16:creationId xmlns:a16="http://schemas.microsoft.com/office/drawing/2014/main" id="{81BBC3F3-29A0-0A5A-779D-6B00C9558E8A}"/>
              </a:ext>
            </a:extLst>
          </p:cNvPr>
          <p:cNvSpPr>
            <a:spLocks noChangeArrowheads="1"/>
          </p:cNvSpPr>
          <p:nvPr/>
        </p:nvSpPr>
        <p:spPr bwMode="auto">
          <a:xfrm>
            <a:off x="3683000" y="339725"/>
            <a:ext cx="5230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en-ZA" altLang="en-US" sz="2800" b="1" dirty="0">
                <a:solidFill>
                  <a:schemeClr val="accent1"/>
                </a:solidFill>
                <a:latin typeface="+mn-lt"/>
              </a:rPr>
              <a:t>Conclusions &amp; Recommendations </a:t>
            </a:r>
          </a:p>
        </p:txBody>
      </p:sp>
      <p:sp>
        <p:nvSpPr>
          <p:cNvPr id="23557" name="Rectangle 1">
            <a:extLst>
              <a:ext uri="{FF2B5EF4-FFF2-40B4-BE49-F238E27FC236}">
                <a16:creationId xmlns:a16="http://schemas.microsoft.com/office/drawing/2014/main" id="{3DC087C7-8439-921C-C164-FB41582F8749}"/>
              </a:ext>
            </a:extLst>
          </p:cNvPr>
          <p:cNvSpPr>
            <a:spLocks noChangeArrowheads="1"/>
          </p:cNvSpPr>
          <p:nvPr/>
        </p:nvSpPr>
        <p:spPr bwMode="auto">
          <a:xfrm>
            <a:off x="0" y="1535113"/>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GB" altLang="en-US" sz="2000"/>
              <a:t>There was good COVID-19 vaccination uptake and HWs that were vaccinated generally had reduced odds of in-hospital mortality, although immunocompromised patients in the study had persistently high risk of mortality despite being vaccinated.</a:t>
            </a:r>
          </a:p>
          <a:p>
            <a:endParaRPr lang="en-GB" altLang="en-US" sz="2000"/>
          </a:p>
          <a:p>
            <a:r>
              <a:rPr lang="en-GB" altLang="en-US" sz="2000"/>
              <a:t>Vaccine uptake is relatively understudied, such findings can offer important new insights about potentially modifiable factors.</a:t>
            </a:r>
          </a:p>
          <a:p>
            <a:endParaRPr lang="en-GB" altLang="en-US" sz="2000"/>
          </a:p>
          <a:p>
            <a:r>
              <a:rPr lang="en-GB" altLang="en-US" sz="2000"/>
              <a:t>Future research should include qualitative research to seek to identify determinants and mechanisms, in order to inform intervention strategies for groups found to be less likely to be vaccinated. The information about what influences vaccine decisions and behaviours can be used by the global health community to design effective implementation strategies and behavioural interventions to ensure high coverage of the COVID-19 vaccine.</a:t>
            </a:r>
          </a:p>
        </p:txBody>
      </p:sp>
      <p:sp>
        <p:nvSpPr>
          <p:cNvPr id="23558" name="Slide Number Placeholder 17">
            <a:extLst>
              <a:ext uri="{FF2B5EF4-FFF2-40B4-BE49-F238E27FC236}">
                <a16:creationId xmlns:a16="http://schemas.microsoft.com/office/drawing/2014/main" id="{368E195A-5085-2B7F-36C7-E1F974156C75}"/>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E78F237-4229-4217-ABAB-2FAC1B8D5B44}" type="slidenum">
              <a:rPr lang="en-US" altLang="en-US" sz="1000">
                <a:solidFill>
                  <a:srgbClr val="000000"/>
                </a:solidFill>
                <a:latin typeface="Arial" panose="020B0604020202020204" pitchFamily="34" charset="0"/>
              </a:rPr>
              <a:pPr>
                <a:spcBef>
                  <a:spcPct val="0"/>
                </a:spcBef>
                <a:buFontTx/>
                <a:buNone/>
              </a:pPr>
              <a:t>11</a:t>
            </a:fld>
            <a:endParaRPr lang="en-US" altLang="en-US" sz="1000">
              <a:solidFill>
                <a:srgbClr val="000000"/>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CB986E2-D430-F5BB-3EDE-FEE217DB6DA2}"/>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pic>
        <p:nvPicPr>
          <p:cNvPr id="25603" name="Picture 6" descr="NIOH_logo_RGB_2015_SH_EDIT.jpg">
            <a:extLst>
              <a:ext uri="{FF2B5EF4-FFF2-40B4-BE49-F238E27FC236}">
                <a16:creationId xmlns:a16="http://schemas.microsoft.com/office/drawing/2014/main" id="{4C202444-5A58-EB56-C4C7-257A832E5188}"/>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123825" y="136525"/>
            <a:ext cx="25765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6">
            <a:extLst>
              <a:ext uri="{FF2B5EF4-FFF2-40B4-BE49-F238E27FC236}">
                <a16:creationId xmlns:a16="http://schemas.microsoft.com/office/drawing/2014/main" id="{DD5B5305-9194-40FC-A4A2-8BB3614DEB05}"/>
              </a:ext>
            </a:extLst>
          </p:cNvPr>
          <p:cNvSpPr>
            <a:spLocks noChangeArrowheads="1"/>
          </p:cNvSpPr>
          <p:nvPr/>
        </p:nvSpPr>
        <p:spPr bwMode="auto">
          <a:xfrm>
            <a:off x="5060950" y="466725"/>
            <a:ext cx="406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en-ZA" altLang="en-US" sz="3600" b="1" dirty="0">
                <a:solidFill>
                  <a:schemeClr val="accent1"/>
                </a:solidFill>
                <a:latin typeface="+mn-lt"/>
              </a:rPr>
              <a:t>Acknowledgements </a:t>
            </a:r>
          </a:p>
        </p:txBody>
      </p:sp>
      <p:sp>
        <p:nvSpPr>
          <p:cNvPr id="25605" name="Rectangle 1">
            <a:extLst>
              <a:ext uri="{FF2B5EF4-FFF2-40B4-BE49-F238E27FC236}">
                <a16:creationId xmlns:a16="http://schemas.microsoft.com/office/drawing/2014/main" id="{D84BFB41-0E05-5BFC-73DE-ABB035B487F1}"/>
              </a:ext>
            </a:extLst>
          </p:cNvPr>
          <p:cNvSpPr>
            <a:spLocks noChangeArrowheads="1"/>
          </p:cNvSpPr>
          <p:nvPr/>
        </p:nvSpPr>
        <p:spPr bwMode="auto">
          <a:xfrm>
            <a:off x="0" y="302577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1800"/>
              <a:t>National Institute for Communicable Diseases</a:t>
            </a:r>
          </a:p>
          <a:p>
            <a:pPr algn="ctr">
              <a:spcBef>
                <a:spcPct val="0"/>
              </a:spcBef>
              <a:buFontTx/>
              <a:buNone/>
            </a:pPr>
            <a:r>
              <a:rPr lang="en-US" altLang="en-US" sz="1800"/>
              <a:t>National Institute for Occupational Health</a:t>
            </a:r>
          </a:p>
        </p:txBody>
      </p:sp>
      <p:sp>
        <p:nvSpPr>
          <p:cNvPr id="25606" name="Slide Number Placeholder 17">
            <a:extLst>
              <a:ext uri="{FF2B5EF4-FFF2-40B4-BE49-F238E27FC236}">
                <a16:creationId xmlns:a16="http://schemas.microsoft.com/office/drawing/2014/main" id="{7238BB95-B0CF-5D87-BD0C-91E35CC968AD}"/>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7511D80-D229-4645-A042-568190684031}" type="slidenum">
              <a:rPr lang="en-US" altLang="en-US" sz="1000">
                <a:solidFill>
                  <a:srgbClr val="000000"/>
                </a:solidFill>
                <a:latin typeface="Arial" panose="020B0604020202020204" pitchFamily="34" charset="0"/>
              </a:rPr>
              <a:pPr>
                <a:spcBef>
                  <a:spcPct val="0"/>
                </a:spcBef>
                <a:buFontTx/>
                <a:buNone/>
              </a:pPr>
              <a:t>12</a:t>
            </a:fld>
            <a:endParaRPr lang="en-US" altLang="en-US" sz="1000">
              <a:solidFill>
                <a:srgbClr val="000000"/>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010D881-0C85-6870-B03B-281AA4B93D21}"/>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grpSp>
        <p:nvGrpSpPr>
          <p:cNvPr id="27651" name="Group 10">
            <a:extLst>
              <a:ext uri="{FF2B5EF4-FFF2-40B4-BE49-F238E27FC236}">
                <a16:creationId xmlns:a16="http://schemas.microsoft.com/office/drawing/2014/main" id="{E52FCF82-6A71-1C92-EC14-BF07C3C6DD25}"/>
              </a:ext>
            </a:extLst>
          </p:cNvPr>
          <p:cNvGrpSpPr>
            <a:grpSpLocks/>
          </p:cNvGrpSpPr>
          <p:nvPr/>
        </p:nvGrpSpPr>
        <p:grpSpPr bwMode="auto">
          <a:xfrm>
            <a:off x="-1588" y="2060575"/>
            <a:ext cx="9145588" cy="3433763"/>
            <a:chOff x="0" y="1990750"/>
            <a:chExt cx="9145263" cy="3526483"/>
          </a:xfrm>
        </p:grpSpPr>
        <p:pic>
          <p:nvPicPr>
            <p:cNvPr id="27656" name="Picture 5">
              <a:extLst>
                <a:ext uri="{FF2B5EF4-FFF2-40B4-BE49-F238E27FC236}">
                  <a16:creationId xmlns:a16="http://schemas.microsoft.com/office/drawing/2014/main" id="{3A44D0C9-3672-F88D-7C19-8D63C5BBB9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990750"/>
              <a:ext cx="9144000" cy="1898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7" name="Group 8">
              <a:extLst>
                <a:ext uri="{FF2B5EF4-FFF2-40B4-BE49-F238E27FC236}">
                  <a16:creationId xmlns:a16="http://schemas.microsoft.com/office/drawing/2014/main" id="{F6125FD1-991A-6DE5-7114-A01C9603B452}"/>
                </a:ext>
              </a:extLst>
            </p:cNvPr>
            <p:cNvGrpSpPr>
              <a:grpSpLocks/>
            </p:cNvGrpSpPr>
            <p:nvPr/>
          </p:nvGrpSpPr>
          <p:grpSpPr bwMode="auto">
            <a:xfrm>
              <a:off x="0" y="3988364"/>
              <a:ext cx="9145263" cy="1528869"/>
              <a:chOff x="-12126" y="3988364"/>
              <a:chExt cx="9325791" cy="1528869"/>
            </a:xfrm>
          </p:grpSpPr>
          <p:pic>
            <p:nvPicPr>
              <p:cNvPr id="27658" name="Picture 1">
                <a:extLst>
                  <a:ext uri="{FF2B5EF4-FFF2-40B4-BE49-F238E27FC236}">
                    <a16:creationId xmlns:a16="http://schemas.microsoft.com/office/drawing/2014/main" id="{EED521A3-9514-874D-F19C-E63C0C65FC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991409"/>
                <a:ext cx="2293393" cy="152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2">
                <a:extLst>
                  <a:ext uri="{FF2B5EF4-FFF2-40B4-BE49-F238E27FC236}">
                    <a16:creationId xmlns:a16="http://schemas.microsoft.com/office/drawing/2014/main" id="{CB1D843D-F8FC-DA20-736B-F5666CAC22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91435" y="3988365"/>
                <a:ext cx="2293302" cy="15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6">
                <a:extLst>
                  <a:ext uri="{FF2B5EF4-FFF2-40B4-BE49-F238E27FC236}">
                    <a16:creationId xmlns:a16="http://schemas.microsoft.com/office/drawing/2014/main" id="{5BB8519F-D70C-F95A-F77B-1EB44E5CC7B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988364"/>
                <a:ext cx="2293302" cy="152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7">
                <a:extLst>
                  <a:ext uri="{FF2B5EF4-FFF2-40B4-BE49-F238E27FC236}">
                    <a16:creationId xmlns:a16="http://schemas.microsoft.com/office/drawing/2014/main" id="{667ADF2D-89F9-C06D-E088-9F97910D38A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126" y="3988708"/>
                <a:ext cx="2293498" cy="152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7652" name="TextBox 12">
            <a:extLst>
              <a:ext uri="{FF2B5EF4-FFF2-40B4-BE49-F238E27FC236}">
                <a16:creationId xmlns:a16="http://schemas.microsoft.com/office/drawing/2014/main" id="{DAEF8841-B5E8-72C2-3D62-51D186065A10}"/>
              </a:ext>
            </a:extLst>
          </p:cNvPr>
          <p:cNvSpPr txBox="1">
            <a:spLocks noChangeArrowheads="1"/>
          </p:cNvSpPr>
          <p:nvPr/>
        </p:nvSpPr>
        <p:spPr bwMode="auto">
          <a:xfrm>
            <a:off x="395288" y="5661025"/>
            <a:ext cx="79216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ZA" altLang="en-US" sz="2400">
                <a:latin typeface="Harlow Solid Italic" panose="04030604020F02020D02" pitchFamily="82" charset="0"/>
              </a:rPr>
              <a:t>Healthy, Safe, Happy &amp; Sustainable Workplaces       </a:t>
            </a:r>
            <a:r>
              <a:rPr lang="en-ZA" altLang="en-US" sz="2000" b="1">
                <a:latin typeface="Arial Narrow" panose="020B0606020202030204" pitchFamily="34" charset="0"/>
              </a:rPr>
              <a:t>WWW.NIOH.AC.ZA    |    TWITTER: @NIOH_SA    |   INFO@NIOH.NHLS.AC.ZA </a:t>
            </a:r>
          </a:p>
          <a:p>
            <a:pPr algn="ctr" eaLnBrk="1" hangingPunct="1">
              <a:spcBef>
                <a:spcPct val="0"/>
              </a:spcBef>
              <a:buFontTx/>
              <a:buNone/>
            </a:pPr>
            <a:endParaRPr lang="en-ZA" altLang="en-US" sz="2000">
              <a:latin typeface="Harlow Solid Italic" panose="04030604020F02020D02" pitchFamily="82" charset="0"/>
            </a:endParaRPr>
          </a:p>
        </p:txBody>
      </p:sp>
      <p:pic>
        <p:nvPicPr>
          <p:cNvPr id="27653" name="Picture 13">
            <a:extLst>
              <a:ext uri="{FF2B5EF4-FFF2-40B4-BE49-F238E27FC236}">
                <a16:creationId xmlns:a16="http://schemas.microsoft.com/office/drawing/2014/main" id="{D6E1A635-A29B-01D9-E2DC-14A029CFEBC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13513" y="-31750"/>
            <a:ext cx="2630487"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5">
            <a:extLst>
              <a:ext uri="{FF2B5EF4-FFF2-40B4-BE49-F238E27FC236}">
                <a16:creationId xmlns:a16="http://schemas.microsoft.com/office/drawing/2014/main" id="{1DEA3E76-803B-A75B-9D21-FF3D802BC114}"/>
              </a:ext>
            </a:extLst>
          </p:cNvPr>
          <p:cNvPicPr>
            <a:picLocks noChangeAspect="1"/>
          </p:cNvPicPr>
          <p:nvPr/>
        </p:nvPicPr>
        <p:blipFill>
          <a:blip r:embed="rId9">
            <a:extLst>
              <a:ext uri="{28A0092B-C50C-407E-A947-70E740481C1C}">
                <a14:useLocalDpi xmlns:a14="http://schemas.microsoft.com/office/drawing/2010/main" val="0"/>
              </a:ext>
            </a:extLst>
          </a:blip>
          <a:srcRect r="4337"/>
          <a:stretch>
            <a:fillRect/>
          </a:stretch>
        </p:blipFill>
        <p:spPr bwMode="auto">
          <a:xfrm>
            <a:off x="3995738" y="-25400"/>
            <a:ext cx="2443162"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4">
            <a:extLst>
              <a:ext uri="{FF2B5EF4-FFF2-40B4-BE49-F238E27FC236}">
                <a16:creationId xmlns:a16="http://schemas.microsoft.com/office/drawing/2014/main" id="{61D04AB9-4183-39AC-D657-5DF6BB84DF9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875" y="-12700"/>
            <a:ext cx="3937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807D6C3-C19A-E24C-5539-0F9EF2E96875}"/>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pic>
        <p:nvPicPr>
          <p:cNvPr id="5123" name="Picture 5">
            <a:extLst>
              <a:ext uri="{FF2B5EF4-FFF2-40B4-BE49-F238E27FC236}">
                <a16:creationId xmlns:a16="http://schemas.microsoft.com/office/drawing/2014/main" id="{3ADB063E-97C2-4904-B610-9B0B5BB969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descr="NIOH_logo_RGB_2015_SH_EDIT.jpg">
            <a:extLst>
              <a:ext uri="{FF2B5EF4-FFF2-40B4-BE49-F238E27FC236}">
                <a16:creationId xmlns:a16="http://schemas.microsoft.com/office/drawing/2014/main" id="{89228694-AB05-43DE-592D-896B06950728}"/>
              </a:ext>
            </a:extLst>
          </p:cNvPr>
          <p:cNvPicPr>
            <a:picLocks noChangeAspect="1"/>
          </p:cNvPicPr>
          <p:nvPr/>
        </p:nvPicPr>
        <p:blipFill>
          <a:blip r:embed="rId4">
            <a:extLst>
              <a:ext uri="{28A0092B-C50C-407E-A947-70E740481C1C}">
                <a14:useLocalDpi xmlns:a14="http://schemas.microsoft.com/office/drawing/2010/main" val="0"/>
              </a:ext>
            </a:extLst>
          </a:blip>
          <a:srcRect l="2563" t="6789"/>
          <a:stretch>
            <a:fillRect/>
          </a:stretch>
        </p:blipFill>
        <p:spPr bwMode="auto">
          <a:xfrm>
            <a:off x="123825" y="136525"/>
            <a:ext cx="25765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
            <a:extLst>
              <a:ext uri="{FF2B5EF4-FFF2-40B4-BE49-F238E27FC236}">
                <a16:creationId xmlns:a16="http://schemas.microsoft.com/office/drawing/2014/main" id="{98C36393-11D1-A413-2162-0DFBA837AD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42138" y="5143500"/>
            <a:ext cx="18415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a:extLst>
              <a:ext uri="{FF2B5EF4-FFF2-40B4-BE49-F238E27FC236}">
                <a16:creationId xmlns:a16="http://schemas.microsoft.com/office/drawing/2014/main" id="{BD3B5F3A-28E1-6956-18F1-B7A01D76C4EB}"/>
              </a:ext>
            </a:extLst>
          </p:cNvPr>
          <p:cNvSpPr>
            <a:spLocks noChangeArrowheads="1"/>
          </p:cNvSpPr>
          <p:nvPr/>
        </p:nvSpPr>
        <p:spPr bwMode="auto">
          <a:xfrm>
            <a:off x="123825" y="5380038"/>
            <a:ext cx="6642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2000" b="1">
                <a:solidFill>
                  <a:schemeClr val="accent1"/>
                </a:solidFill>
              </a:rPr>
              <a:t>Background</a:t>
            </a:r>
            <a:endParaRPr lang="en-GB" altLang="en-US" sz="1800" b="1">
              <a:solidFill>
                <a:schemeClr val="accent1"/>
              </a:solidFill>
            </a:endParaRPr>
          </a:p>
          <a:p>
            <a:pPr>
              <a:spcBef>
                <a:spcPct val="0"/>
              </a:spcBef>
              <a:buFontTx/>
              <a:buNone/>
            </a:pPr>
            <a:r>
              <a:rPr lang="en-GB" altLang="en-US" sz="1800"/>
              <a:t>Health workers (HWs) have an increased risk of acquiring COVID-19 than the general population because of the nature of their work</a:t>
            </a:r>
            <a:r>
              <a:rPr lang="en-ZA" altLang="en-US" sz="1800"/>
              <a:t>.</a:t>
            </a:r>
            <a:endParaRPr lang="en-ZA" altLang="en-US" sz="1800" baseline="30000"/>
          </a:p>
        </p:txBody>
      </p:sp>
      <p:sp>
        <p:nvSpPr>
          <p:cNvPr id="5127" name="Slide Number Placeholder 17">
            <a:extLst>
              <a:ext uri="{FF2B5EF4-FFF2-40B4-BE49-F238E27FC236}">
                <a16:creationId xmlns:a16="http://schemas.microsoft.com/office/drawing/2014/main" id="{B2D451EC-7B14-7C38-7F05-1575328ACFD1}"/>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3DAB1D-782C-4383-B2C5-EF519102BF4F}" type="slidenum">
              <a:rPr lang="en-US" altLang="en-US" sz="1000">
                <a:solidFill>
                  <a:srgbClr val="000000"/>
                </a:solidFill>
                <a:latin typeface="Arial" panose="020B0604020202020204" pitchFamily="34" charset="0"/>
              </a:rPr>
              <a:pPr>
                <a:spcBef>
                  <a:spcPct val="0"/>
                </a:spcBef>
                <a:buFontTx/>
                <a:buNone/>
              </a:pPr>
              <a:t>2</a:t>
            </a:fld>
            <a:endParaRPr lang="en-US" altLang="en-US" sz="1000">
              <a:solidFill>
                <a:srgbClr val="000000"/>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9B94740-6107-96BA-81F2-D96B792B9146}"/>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7171" name="Rectangle 18">
            <a:extLst>
              <a:ext uri="{FF2B5EF4-FFF2-40B4-BE49-F238E27FC236}">
                <a16:creationId xmlns:a16="http://schemas.microsoft.com/office/drawing/2014/main" id="{D637464A-259A-1798-CC3A-4061962C2F9D}"/>
              </a:ext>
            </a:extLst>
          </p:cNvPr>
          <p:cNvSpPr>
            <a:spLocks noChangeArrowheads="1"/>
          </p:cNvSpPr>
          <p:nvPr/>
        </p:nvSpPr>
        <p:spPr bwMode="auto">
          <a:xfrm>
            <a:off x="123825" y="1535113"/>
            <a:ext cx="9020175"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defRPr/>
            </a:pPr>
            <a:r>
              <a:rPr lang="en-GB" sz="2000" dirty="0"/>
              <a:t>COVID-19 vaccines play a critical role in continuing to protect against severe disease, hospitalization, and death from known circulating variants and are contributing to controlling the spread of the disease, thus their impact on infection and serious illness is significant.</a:t>
            </a:r>
          </a:p>
          <a:p>
            <a:pPr marL="342900" indent="-342900">
              <a:defRPr/>
            </a:pPr>
            <a:endParaRPr lang="en-GB" sz="2000" dirty="0"/>
          </a:p>
          <a:p>
            <a:pPr marL="342900" indent="-342900">
              <a:defRPr/>
            </a:pPr>
            <a:r>
              <a:rPr lang="en-GB" sz="2000" i="1" dirty="0"/>
              <a:t>Both vaccinated and unvaccinated people also need to be aware of the additional protective behaviours required to control the pandemic.</a:t>
            </a:r>
          </a:p>
          <a:p>
            <a:pPr>
              <a:buFont typeface="Arial" panose="020B0604020202020204" pitchFamily="34" charset="0"/>
              <a:buNone/>
              <a:defRPr/>
            </a:pPr>
            <a:endParaRPr lang="en-GB" altLang="en-US" sz="1800" dirty="0"/>
          </a:p>
          <a:p>
            <a:pPr>
              <a:buFont typeface="Arial" panose="020B0604020202020204" pitchFamily="34" charset="0"/>
              <a:buNone/>
              <a:defRPr/>
            </a:pPr>
            <a:r>
              <a:rPr lang="en-GB" sz="2000" b="1" dirty="0"/>
              <a:t>The Path to Immunity</a:t>
            </a:r>
          </a:p>
          <a:p>
            <a:pPr marL="342900" indent="-342900">
              <a:defRPr/>
            </a:pPr>
            <a:r>
              <a:rPr lang="en-GB" sz="2000" dirty="0"/>
              <a:t>At this pace, it will take another 10 months until 75% of the population of the world has received at least one dose.</a:t>
            </a:r>
          </a:p>
          <a:p>
            <a:pPr marL="342900" indent="-342900">
              <a:defRPr/>
            </a:pPr>
            <a:r>
              <a:rPr lang="en-GB" sz="2000" dirty="0"/>
              <a:t>The South Africa rollout of the vaccine target is to vaccinate 67% of the population by the end of 2021, which will allow us to achieve herd immunity.</a:t>
            </a:r>
          </a:p>
        </p:txBody>
      </p:sp>
      <p:pic>
        <p:nvPicPr>
          <p:cNvPr id="7172" name="Picture 6" descr="NIOH_logo_RGB_2015_SH_EDIT.jpg">
            <a:extLst>
              <a:ext uri="{FF2B5EF4-FFF2-40B4-BE49-F238E27FC236}">
                <a16:creationId xmlns:a16="http://schemas.microsoft.com/office/drawing/2014/main" id="{C2A09309-EBF6-AF29-41B3-E0292C11502B}"/>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123825" y="136525"/>
            <a:ext cx="25765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B6829DA2-3AB3-1847-DE75-E3935742B241}"/>
              </a:ext>
            </a:extLst>
          </p:cNvPr>
          <p:cNvSpPr>
            <a:spLocks noChangeArrowheads="1"/>
          </p:cNvSpPr>
          <p:nvPr/>
        </p:nvSpPr>
        <p:spPr bwMode="auto">
          <a:xfrm>
            <a:off x="5795963" y="277813"/>
            <a:ext cx="2581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en-ZA" altLang="en-US" sz="3600" b="1" dirty="0">
                <a:solidFill>
                  <a:schemeClr val="accent1"/>
                </a:solidFill>
                <a:latin typeface="+mn-lt"/>
              </a:rPr>
              <a:t>Introduction</a:t>
            </a:r>
            <a:endParaRPr lang="en-ZA" altLang="en-US" sz="3600" b="1" i="1" dirty="0">
              <a:solidFill>
                <a:schemeClr val="accent1"/>
              </a:solidFill>
              <a:latin typeface="+mn-lt"/>
            </a:endParaRPr>
          </a:p>
        </p:txBody>
      </p:sp>
      <p:sp>
        <p:nvSpPr>
          <p:cNvPr id="7174" name="Slide Number Placeholder 17">
            <a:extLst>
              <a:ext uri="{FF2B5EF4-FFF2-40B4-BE49-F238E27FC236}">
                <a16:creationId xmlns:a16="http://schemas.microsoft.com/office/drawing/2014/main" id="{E09D7FAB-0BE8-D773-2187-2F964459DD08}"/>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48F8550-1049-41FD-98A5-FD48F3A412AE}" type="slidenum">
              <a:rPr lang="en-US" altLang="en-US" sz="1000">
                <a:solidFill>
                  <a:srgbClr val="000000"/>
                </a:solidFill>
                <a:latin typeface="Arial" panose="020B0604020202020204" pitchFamily="34" charset="0"/>
              </a:rPr>
              <a:pPr>
                <a:spcBef>
                  <a:spcPct val="0"/>
                </a:spcBef>
                <a:buFontTx/>
                <a:buNone/>
              </a:pPr>
              <a:t>3</a:t>
            </a:fld>
            <a:endParaRPr lang="en-US" altLang="en-US" sz="1000">
              <a:solidFill>
                <a:srgbClr val="00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F10C01E-34A8-A2AF-EA52-0992C0BC425C}"/>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9219" name="Rectangle 18">
            <a:extLst>
              <a:ext uri="{FF2B5EF4-FFF2-40B4-BE49-F238E27FC236}">
                <a16:creationId xmlns:a16="http://schemas.microsoft.com/office/drawing/2014/main" id="{BDECAB72-F061-53D5-E32A-20DFDB8D5172}"/>
              </a:ext>
            </a:extLst>
          </p:cNvPr>
          <p:cNvSpPr>
            <a:spLocks noChangeArrowheads="1"/>
          </p:cNvSpPr>
          <p:nvPr/>
        </p:nvSpPr>
        <p:spPr bwMode="auto">
          <a:xfrm>
            <a:off x="3059113" y="882650"/>
            <a:ext cx="3673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a:t>Some Countries Vaccine uptake</a:t>
            </a:r>
            <a:endParaRPr lang="en-GB" altLang="en-US" sz="1800"/>
          </a:p>
        </p:txBody>
      </p:sp>
      <p:pic>
        <p:nvPicPr>
          <p:cNvPr id="9220" name="Picture 6" descr="NIOH_logo_RGB_2015_SH_EDIT.jpg">
            <a:extLst>
              <a:ext uri="{FF2B5EF4-FFF2-40B4-BE49-F238E27FC236}">
                <a16:creationId xmlns:a16="http://schemas.microsoft.com/office/drawing/2014/main" id="{26F44166-2D55-88CA-7680-17080F2B2A42}"/>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123825" y="136525"/>
            <a:ext cx="25765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F998F3A1-5BCE-8578-7EB2-BDFC7BF7EC1C}"/>
              </a:ext>
            </a:extLst>
          </p:cNvPr>
          <p:cNvSpPr>
            <a:spLocks noChangeArrowheads="1"/>
          </p:cNvSpPr>
          <p:nvPr/>
        </p:nvSpPr>
        <p:spPr bwMode="auto">
          <a:xfrm>
            <a:off x="6429375" y="165100"/>
            <a:ext cx="237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en-ZA" altLang="en-US" b="1" dirty="0">
                <a:solidFill>
                  <a:schemeClr val="accent1"/>
                </a:solidFill>
                <a:latin typeface="+mn-lt"/>
              </a:rPr>
              <a:t>Introduction </a:t>
            </a:r>
            <a:r>
              <a:rPr lang="en-ZA" altLang="en-US" b="1" i="1" dirty="0">
                <a:solidFill>
                  <a:schemeClr val="accent1"/>
                </a:solidFill>
                <a:latin typeface="+mn-lt"/>
              </a:rPr>
              <a:t>continued</a:t>
            </a:r>
          </a:p>
        </p:txBody>
      </p:sp>
      <p:sp>
        <p:nvSpPr>
          <p:cNvPr id="9222" name="Slide Number Placeholder 17">
            <a:extLst>
              <a:ext uri="{FF2B5EF4-FFF2-40B4-BE49-F238E27FC236}">
                <a16:creationId xmlns:a16="http://schemas.microsoft.com/office/drawing/2014/main" id="{02069529-6A7E-6D39-5D74-415B26707D1F}"/>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ED3C5DE-B572-4DED-85CF-ADA24EEC2E7B}" type="slidenum">
              <a:rPr lang="en-US" altLang="en-US" sz="1000">
                <a:solidFill>
                  <a:srgbClr val="000000"/>
                </a:solidFill>
                <a:latin typeface="Arial" panose="020B0604020202020204" pitchFamily="34" charset="0"/>
              </a:rPr>
              <a:pPr>
                <a:spcBef>
                  <a:spcPct val="0"/>
                </a:spcBef>
                <a:buFontTx/>
                <a:buNone/>
              </a:pPr>
              <a:t>4</a:t>
            </a:fld>
            <a:endParaRPr lang="en-US" altLang="en-US" sz="1000">
              <a:solidFill>
                <a:srgbClr val="000000"/>
              </a:solidFill>
              <a:latin typeface="Arial" panose="020B0604020202020204" pitchFamily="34" charset="0"/>
            </a:endParaRPr>
          </a:p>
        </p:txBody>
      </p:sp>
      <p:sp>
        <p:nvSpPr>
          <p:cNvPr id="2" name="5-Point Star 1">
            <a:extLst>
              <a:ext uri="{FF2B5EF4-FFF2-40B4-BE49-F238E27FC236}">
                <a16:creationId xmlns:a16="http://schemas.microsoft.com/office/drawing/2014/main" id="{4AA3553D-DC42-8114-D261-2CC2F9E0AB94}"/>
              </a:ext>
            </a:extLst>
          </p:cNvPr>
          <p:cNvSpPr/>
          <p:nvPr/>
        </p:nvSpPr>
        <p:spPr>
          <a:xfrm>
            <a:off x="112713" y="4221163"/>
            <a:ext cx="111125" cy="14446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a:p>
        </p:txBody>
      </p:sp>
      <p:pic>
        <p:nvPicPr>
          <p:cNvPr id="9224" name="Picture 2">
            <a:extLst>
              <a:ext uri="{FF2B5EF4-FFF2-40B4-BE49-F238E27FC236}">
                <a16:creationId xmlns:a16="http://schemas.microsoft.com/office/drawing/2014/main" id="{F60AD64E-E188-E2F7-0141-476F9C93E8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3050" y="1198563"/>
            <a:ext cx="6792913" cy="524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3">
            <a:extLst>
              <a:ext uri="{FF2B5EF4-FFF2-40B4-BE49-F238E27FC236}">
                <a16:creationId xmlns:a16="http://schemas.microsoft.com/office/drawing/2014/main" id="{95EC2591-B0AA-0086-5A29-2101B1BB7611}"/>
              </a:ext>
            </a:extLst>
          </p:cNvPr>
          <p:cNvSpPr>
            <a:spLocks noChangeArrowheads="1"/>
          </p:cNvSpPr>
          <p:nvPr/>
        </p:nvSpPr>
        <p:spPr bwMode="auto">
          <a:xfrm>
            <a:off x="7188200" y="3995738"/>
            <a:ext cx="1955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400"/>
              <a:t>SA has vaccinated &gt; 67% of public healthcare workers</a:t>
            </a:r>
          </a:p>
        </p:txBody>
      </p:sp>
      <p:sp>
        <p:nvSpPr>
          <p:cNvPr id="9226" name="Rectangle 4">
            <a:extLst>
              <a:ext uri="{FF2B5EF4-FFF2-40B4-BE49-F238E27FC236}">
                <a16:creationId xmlns:a16="http://schemas.microsoft.com/office/drawing/2014/main" id="{57E11135-3419-F81C-4417-C787BE417828}"/>
              </a:ext>
            </a:extLst>
          </p:cNvPr>
          <p:cNvSpPr>
            <a:spLocks noChangeArrowheads="1"/>
          </p:cNvSpPr>
          <p:nvPr/>
        </p:nvSpPr>
        <p:spPr bwMode="auto">
          <a:xfrm>
            <a:off x="7705725" y="4945063"/>
            <a:ext cx="9207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a:t>WC &gt; 76%</a:t>
            </a:r>
          </a:p>
          <a:p>
            <a:pPr>
              <a:spcBef>
                <a:spcPct val="0"/>
              </a:spcBef>
              <a:buFontTx/>
              <a:buNone/>
            </a:pPr>
            <a:r>
              <a:rPr lang="en-GB" altLang="en-US" sz="1400"/>
              <a:t>GP 64% </a:t>
            </a:r>
            <a:endParaRPr lang="en-ZA"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8268BB22-86A8-CF9A-9C35-B61AD7502E31}"/>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pic>
        <p:nvPicPr>
          <p:cNvPr id="11267" name="Picture 6" descr="NIOH_logo_RGB_2015_SH_EDIT.jpg">
            <a:extLst>
              <a:ext uri="{FF2B5EF4-FFF2-40B4-BE49-F238E27FC236}">
                <a16:creationId xmlns:a16="http://schemas.microsoft.com/office/drawing/2014/main" id="{D07E6FCD-38EB-4EEA-BF35-C966FC9156C1}"/>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123825" y="136525"/>
            <a:ext cx="25765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
            <a:extLst>
              <a:ext uri="{FF2B5EF4-FFF2-40B4-BE49-F238E27FC236}">
                <a16:creationId xmlns:a16="http://schemas.microsoft.com/office/drawing/2014/main" id="{55495995-28C4-EDB0-E72E-4AE35684AACC}"/>
              </a:ext>
            </a:extLst>
          </p:cNvPr>
          <p:cNvSpPr>
            <a:spLocks noChangeArrowheads="1"/>
          </p:cNvSpPr>
          <p:nvPr/>
        </p:nvSpPr>
        <p:spPr bwMode="auto">
          <a:xfrm>
            <a:off x="246063" y="1849438"/>
            <a:ext cx="89122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2800" b="1"/>
              <a:t>Aim</a:t>
            </a:r>
            <a:r>
              <a:rPr lang="en-ZA" altLang="en-US" sz="2200" b="1"/>
              <a:t> </a:t>
            </a:r>
          </a:p>
          <a:p>
            <a:pPr>
              <a:spcBef>
                <a:spcPct val="0"/>
              </a:spcBef>
              <a:buFontTx/>
              <a:buNone/>
            </a:pPr>
            <a:r>
              <a:rPr lang="en-ZA" altLang="en-US" sz="2400"/>
              <a:t>To understand South African HWs’ COVID-19 vaccination uptake and its hypothesized determinants.</a:t>
            </a:r>
          </a:p>
          <a:p>
            <a:pPr>
              <a:spcBef>
                <a:spcPct val="0"/>
              </a:spcBef>
              <a:buFontTx/>
              <a:buNone/>
            </a:pPr>
            <a:endParaRPr lang="en-GB" altLang="en-US" sz="2200"/>
          </a:p>
          <a:p>
            <a:pPr>
              <a:spcBef>
                <a:spcPct val="0"/>
              </a:spcBef>
              <a:buFontTx/>
              <a:buNone/>
            </a:pPr>
            <a:endParaRPr lang="en-GB" altLang="en-US" sz="2200"/>
          </a:p>
          <a:p>
            <a:pPr>
              <a:spcBef>
                <a:spcPct val="0"/>
              </a:spcBef>
              <a:buFontTx/>
              <a:buNone/>
            </a:pPr>
            <a:r>
              <a:rPr lang="en-ZA" altLang="en-US" sz="2800" b="1"/>
              <a:t>Objective</a:t>
            </a:r>
            <a:r>
              <a:rPr lang="en-ZA" altLang="en-US" sz="2200" b="1"/>
              <a:t>  </a:t>
            </a:r>
          </a:p>
          <a:p>
            <a:pPr>
              <a:spcBef>
                <a:spcPct val="0"/>
              </a:spcBef>
              <a:buFont typeface="Arial" panose="020B0604020202020204" pitchFamily="34" charset="0"/>
              <a:buNone/>
            </a:pPr>
            <a:r>
              <a:rPr lang="en-ZA" altLang="en-US" sz="2400"/>
              <a:t>Describes the characteristics of admitted HWs in South Africa and assess factors associated with in hospital admissions and vaccine uptake.</a:t>
            </a:r>
          </a:p>
          <a:p>
            <a:pPr>
              <a:spcBef>
                <a:spcPct val="0"/>
              </a:spcBef>
              <a:buFontTx/>
              <a:buNone/>
            </a:pPr>
            <a:endParaRPr lang="en-ZA" altLang="en-US" sz="2200"/>
          </a:p>
        </p:txBody>
      </p:sp>
      <p:sp>
        <p:nvSpPr>
          <p:cNvPr id="11269" name="Slide Number Placeholder 17">
            <a:extLst>
              <a:ext uri="{FF2B5EF4-FFF2-40B4-BE49-F238E27FC236}">
                <a16:creationId xmlns:a16="http://schemas.microsoft.com/office/drawing/2014/main" id="{412F5622-6102-1884-8546-E0340051C7C3}"/>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D3F62B4-4855-4252-8E63-D3EFE07C9A32}" type="slidenum">
              <a:rPr lang="en-US" altLang="en-US" sz="1000">
                <a:solidFill>
                  <a:srgbClr val="000000"/>
                </a:solidFill>
                <a:latin typeface="Arial" panose="020B0604020202020204" pitchFamily="34" charset="0"/>
              </a:rPr>
              <a:pPr>
                <a:spcBef>
                  <a:spcPct val="0"/>
                </a:spcBef>
                <a:buFontTx/>
                <a:buNone/>
              </a:pPr>
              <a:t>5</a:t>
            </a:fld>
            <a:endParaRPr lang="en-US" altLang="en-US" sz="1000">
              <a:solidFill>
                <a:srgbClr val="000000"/>
              </a:solidFill>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4E6945A6-9021-5B1C-9B18-4FCB8BCDF5EE}"/>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pic>
        <p:nvPicPr>
          <p:cNvPr id="13315" name="Picture 6" descr="NIOH_logo_RGB_2015_SH_EDIT.jpg">
            <a:extLst>
              <a:ext uri="{FF2B5EF4-FFF2-40B4-BE49-F238E27FC236}">
                <a16:creationId xmlns:a16="http://schemas.microsoft.com/office/drawing/2014/main" id="{12DFD7EF-F02A-F751-5FBD-BDF6099E44DD}"/>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123825" y="136525"/>
            <a:ext cx="25765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6">
            <a:extLst>
              <a:ext uri="{FF2B5EF4-FFF2-40B4-BE49-F238E27FC236}">
                <a16:creationId xmlns:a16="http://schemas.microsoft.com/office/drawing/2014/main" id="{01F0B357-57F3-A93B-3615-F6816AAB381B}"/>
              </a:ext>
            </a:extLst>
          </p:cNvPr>
          <p:cNvSpPr>
            <a:spLocks noChangeArrowheads="1"/>
          </p:cNvSpPr>
          <p:nvPr/>
        </p:nvSpPr>
        <p:spPr bwMode="auto">
          <a:xfrm>
            <a:off x="6496050" y="463550"/>
            <a:ext cx="1908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en-ZA" altLang="en-US" sz="3600" b="1" dirty="0">
                <a:solidFill>
                  <a:schemeClr val="accent1"/>
                </a:solidFill>
                <a:latin typeface="+mn-lt"/>
              </a:rPr>
              <a:t>Methods</a:t>
            </a:r>
          </a:p>
        </p:txBody>
      </p:sp>
      <p:sp>
        <p:nvSpPr>
          <p:cNvPr id="2" name="Rectangle 1">
            <a:extLst>
              <a:ext uri="{FF2B5EF4-FFF2-40B4-BE49-F238E27FC236}">
                <a16:creationId xmlns:a16="http://schemas.microsoft.com/office/drawing/2014/main" id="{876BBCC3-D1B5-0AE4-C7F9-DA3E8F280FBD}"/>
              </a:ext>
            </a:extLst>
          </p:cNvPr>
          <p:cNvSpPr/>
          <p:nvPr/>
        </p:nvSpPr>
        <p:spPr>
          <a:xfrm>
            <a:off x="231775" y="1139825"/>
            <a:ext cx="8820150" cy="5508625"/>
          </a:xfrm>
          <a:prstGeom prst="rect">
            <a:avLst/>
          </a:prstGeom>
        </p:spPr>
        <p:txBody>
          <a:bodyPr>
            <a:spAutoFit/>
          </a:bodyPr>
          <a:lstStyle/>
          <a:p>
            <a:pPr>
              <a:defRPr/>
            </a:pPr>
            <a:r>
              <a:rPr lang="en-US" sz="2000" dirty="0">
                <a:latin typeface="+mn-lt"/>
                <a:ea typeface="Times New Roman" panose="02020603050405020304" pitchFamily="18" charset="0"/>
              </a:rPr>
              <a:t>Study design</a:t>
            </a:r>
          </a:p>
          <a:p>
            <a:pPr marL="285750" indent="-285750">
              <a:buFont typeface="Wingdings" panose="05000000000000000000" pitchFamily="2" charset="2"/>
              <a:buChar char="q"/>
              <a:defRPr/>
            </a:pPr>
            <a:r>
              <a:rPr lang="en-US" sz="1600" dirty="0">
                <a:latin typeface="+mn-lt"/>
              </a:rPr>
              <a:t>Cross sectional survey (DATCOV surveillance database) using data on hospital admissions.</a:t>
            </a:r>
          </a:p>
          <a:p>
            <a:pPr>
              <a:defRPr/>
            </a:pPr>
            <a:endParaRPr lang="en-US" sz="1600" dirty="0">
              <a:latin typeface="+mn-lt"/>
            </a:endParaRPr>
          </a:p>
          <a:p>
            <a:pPr>
              <a:defRPr/>
            </a:pPr>
            <a:r>
              <a:rPr lang="en-US" sz="2000" dirty="0">
                <a:ea typeface="Times New Roman" panose="02020603050405020304" pitchFamily="18" charset="0"/>
              </a:rPr>
              <a:t>Study </a:t>
            </a:r>
            <a:r>
              <a:rPr lang="en-US" sz="2000" dirty="0">
                <a:latin typeface="+mn-lt"/>
                <a:ea typeface="Times New Roman" panose="02020603050405020304" pitchFamily="18" charset="0"/>
              </a:rPr>
              <a:t>setting</a:t>
            </a:r>
          </a:p>
          <a:p>
            <a:pPr>
              <a:defRPr/>
            </a:pPr>
            <a:r>
              <a:rPr lang="en-ZA" sz="1600" dirty="0"/>
              <a:t>Reports from 464/670 facilities in all nine provinces of South Africa.</a:t>
            </a:r>
          </a:p>
          <a:p>
            <a:pPr>
              <a:defRPr/>
            </a:pPr>
            <a:endParaRPr lang="en-US" sz="1600" dirty="0">
              <a:latin typeface="+mn-lt"/>
            </a:endParaRPr>
          </a:p>
          <a:p>
            <a:pPr>
              <a:defRPr/>
            </a:pPr>
            <a:r>
              <a:rPr lang="en-US" sz="2000" dirty="0">
                <a:latin typeface="+mn-lt"/>
                <a:ea typeface="Times New Roman" panose="02020603050405020304" pitchFamily="18" charset="0"/>
              </a:rPr>
              <a:t>Study population</a:t>
            </a:r>
          </a:p>
          <a:p>
            <a:pPr marL="285750" indent="-285750">
              <a:buFont typeface="Wingdings" panose="05000000000000000000" pitchFamily="2" charset="2"/>
              <a:buChar char="q"/>
              <a:defRPr/>
            </a:pPr>
            <a:r>
              <a:rPr lang="en-US" sz="1600" dirty="0"/>
              <a:t>Only HWs’ records (6012/10960 = 55%) that had complete information on vaccination status were used (No sampling was done as all of the applicable DATCOV surveillance records were used).</a:t>
            </a:r>
          </a:p>
          <a:p>
            <a:pPr>
              <a:defRPr/>
            </a:pPr>
            <a:endParaRPr lang="en-ZA" sz="2000" dirty="0">
              <a:latin typeface="+mn-lt"/>
              <a:ea typeface="Times New Roman" panose="02020603050405020304" pitchFamily="18" charset="0"/>
            </a:endParaRPr>
          </a:p>
          <a:p>
            <a:pPr>
              <a:defRPr/>
            </a:pPr>
            <a:r>
              <a:rPr lang="en-ZA" sz="2000" dirty="0">
                <a:latin typeface="+mn-lt"/>
                <a:ea typeface="Times New Roman" panose="02020603050405020304" pitchFamily="18" charset="0"/>
              </a:rPr>
              <a:t>Data collection</a:t>
            </a:r>
          </a:p>
          <a:p>
            <a:pPr marL="285750" indent="-285750">
              <a:buFont typeface="Wingdings" panose="05000000000000000000" pitchFamily="2" charset="2"/>
              <a:buChar char="q"/>
              <a:defRPr/>
            </a:pPr>
            <a:r>
              <a:rPr lang="en-ZA" sz="1600" dirty="0"/>
              <a:t>Extracted records from electronic </a:t>
            </a:r>
            <a:r>
              <a:rPr lang="en-US" sz="1600" dirty="0"/>
              <a:t>DATCOV surveillance database</a:t>
            </a:r>
            <a:r>
              <a:rPr lang="en-ZA" sz="1600" dirty="0"/>
              <a:t>.</a:t>
            </a:r>
          </a:p>
          <a:p>
            <a:pPr>
              <a:defRPr/>
            </a:pPr>
            <a:endParaRPr lang="en-US" sz="1600" dirty="0">
              <a:latin typeface="+mn-lt"/>
            </a:endParaRPr>
          </a:p>
          <a:p>
            <a:pPr>
              <a:defRPr/>
            </a:pPr>
            <a:r>
              <a:rPr lang="en-US" sz="2000" dirty="0">
                <a:latin typeface="+mn-lt"/>
                <a:ea typeface="Times New Roman" panose="02020603050405020304" pitchFamily="18" charset="0"/>
              </a:rPr>
              <a:t>Data analysis</a:t>
            </a:r>
          </a:p>
          <a:p>
            <a:pPr marL="285750" indent="-285750">
              <a:buFont typeface="Wingdings" panose="05000000000000000000" pitchFamily="2" charset="2"/>
              <a:buChar char="q"/>
              <a:defRPr/>
            </a:pPr>
            <a:r>
              <a:rPr lang="en-US" sz="1600" dirty="0"/>
              <a:t>Data was cleaned and analyzed using Microsoft excel and STATA. Regression analysis was done on STATA.</a:t>
            </a:r>
          </a:p>
          <a:p>
            <a:pPr marL="285750" indent="-285750">
              <a:buFont typeface="Wingdings" panose="05000000000000000000" pitchFamily="2" charset="2"/>
              <a:buChar char="q"/>
              <a:defRPr/>
            </a:pPr>
            <a:endParaRPr lang="en-GB" sz="1600" dirty="0">
              <a:latin typeface="+mn-lt"/>
            </a:endParaRPr>
          </a:p>
          <a:p>
            <a:pPr>
              <a:defRPr/>
            </a:pPr>
            <a:r>
              <a:rPr lang="en-GB" sz="2000" dirty="0">
                <a:latin typeface="+mn-lt"/>
                <a:ea typeface="Times New Roman" panose="02020603050405020304" pitchFamily="18" charset="0"/>
              </a:rPr>
              <a:t>Ethical considerations</a:t>
            </a:r>
          </a:p>
          <a:p>
            <a:pPr marL="285750" indent="-285750">
              <a:buFont typeface="Wingdings" panose="05000000000000000000" pitchFamily="2" charset="2"/>
              <a:buChar char="q"/>
              <a:defRPr/>
            </a:pPr>
            <a:r>
              <a:rPr lang="en-GB" sz="1600" dirty="0"/>
              <a:t>Approval was granted from University of the Witwatersrand as part of a national surveillance program</a:t>
            </a:r>
            <a:r>
              <a:rPr lang="en-ZA" sz="1600" dirty="0"/>
              <a:t>.</a:t>
            </a:r>
          </a:p>
        </p:txBody>
      </p:sp>
      <p:sp>
        <p:nvSpPr>
          <p:cNvPr id="13318" name="Slide Number Placeholder 17">
            <a:extLst>
              <a:ext uri="{FF2B5EF4-FFF2-40B4-BE49-F238E27FC236}">
                <a16:creationId xmlns:a16="http://schemas.microsoft.com/office/drawing/2014/main" id="{5CB0A2D7-A04A-7F72-73B9-BC976BA6B274}"/>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623B2A-9A4E-4EB1-9AD3-CF7656F6F6D4}" type="slidenum">
              <a:rPr lang="en-US" altLang="en-US" sz="1000">
                <a:solidFill>
                  <a:srgbClr val="000000"/>
                </a:solidFill>
                <a:latin typeface="Arial" panose="020B0604020202020204" pitchFamily="34" charset="0"/>
              </a:rPr>
              <a:pPr>
                <a:spcBef>
                  <a:spcPct val="0"/>
                </a:spcBef>
                <a:buFontTx/>
                <a:buNone/>
              </a:pPr>
              <a:t>6</a:t>
            </a:fld>
            <a:endParaRPr lang="en-US" altLang="en-US" sz="100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7A6704BA-78BB-A114-4E69-861223B0CF34}"/>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15363" name="Slide Number Placeholder 17">
            <a:extLst>
              <a:ext uri="{FF2B5EF4-FFF2-40B4-BE49-F238E27FC236}">
                <a16:creationId xmlns:a16="http://schemas.microsoft.com/office/drawing/2014/main" id="{A4596684-825B-6659-8FB6-698D74162428}"/>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617A6BD-9459-4BC6-9B33-1659B3A9E4E2}" type="slidenum">
              <a:rPr lang="en-US" altLang="en-US" sz="1000">
                <a:solidFill>
                  <a:srgbClr val="000000"/>
                </a:solidFill>
                <a:latin typeface="Arial" panose="020B0604020202020204" pitchFamily="34" charset="0"/>
              </a:rPr>
              <a:pPr>
                <a:spcBef>
                  <a:spcPct val="0"/>
                </a:spcBef>
                <a:buFontTx/>
                <a:buNone/>
              </a:pPr>
              <a:t>7</a:t>
            </a:fld>
            <a:endParaRPr lang="en-US" altLang="en-US" sz="1000">
              <a:solidFill>
                <a:srgbClr val="000000"/>
              </a:solidFill>
              <a:latin typeface="Arial" panose="020B0604020202020204" pitchFamily="34" charset="0"/>
            </a:endParaRPr>
          </a:p>
        </p:txBody>
      </p:sp>
      <p:pic>
        <p:nvPicPr>
          <p:cNvPr id="15364" name="Picture 6" descr="NIOH_logo_RGB_2015_SH_EDIT.jpg">
            <a:extLst>
              <a:ext uri="{FF2B5EF4-FFF2-40B4-BE49-F238E27FC236}">
                <a16:creationId xmlns:a16="http://schemas.microsoft.com/office/drawing/2014/main" id="{947C5FBC-2E04-E5B0-A36F-FE380536DC1F}"/>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52388" y="53975"/>
            <a:ext cx="20161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
            <a:extLst>
              <a:ext uri="{FF2B5EF4-FFF2-40B4-BE49-F238E27FC236}">
                <a16:creationId xmlns:a16="http://schemas.microsoft.com/office/drawing/2014/main" id="{967DA19C-67E4-20AA-6DBE-BBBB13260D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6075" y="1255713"/>
            <a:ext cx="8412163"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
            <a:extLst>
              <a:ext uri="{FF2B5EF4-FFF2-40B4-BE49-F238E27FC236}">
                <a16:creationId xmlns:a16="http://schemas.microsoft.com/office/drawing/2014/main" id="{7A8263B0-9E83-4298-9854-B694CB6334C3}"/>
              </a:ext>
            </a:extLst>
          </p:cNvPr>
          <p:cNvSpPr>
            <a:spLocks noChangeArrowheads="1"/>
          </p:cNvSpPr>
          <p:nvPr/>
        </p:nvSpPr>
        <p:spPr bwMode="auto">
          <a:xfrm>
            <a:off x="1331913" y="917575"/>
            <a:ext cx="673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GB" altLang="en-US" sz="1400" b="1">
                <a:solidFill>
                  <a:srgbClr val="1F4D78"/>
                </a:solidFill>
                <a:latin typeface="Calibri Light" panose="020F0302020204030204" pitchFamily="34" charset="0"/>
                <a:ea typeface="Calibri" panose="020F0502020204030204" pitchFamily="34" charset="0"/>
                <a:cs typeface="Times New Roman" panose="02020603050405020304" pitchFamily="18" charset="0"/>
              </a:rPr>
              <a:t>Table 1: Vaccination and mortality status for COVID-19 admissions amongst HWs  (N = 6012)</a:t>
            </a:r>
          </a:p>
        </p:txBody>
      </p:sp>
      <p:sp>
        <p:nvSpPr>
          <p:cNvPr id="8" name="Rectangle 6">
            <a:extLst>
              <a:ext uri="{FF2B5EF4-FFF2-40B4-BE49-F238E27FC236}">
                <a16:creationId xmlns:a16="http://schemas.microsoft.com/office/drawing/2014/main" id="{0548245B-8931-DA75-66B1-C983F43805EF}"/>
              </a:ext>
            </a:extLst>
          </p:cNvPr>
          <p:cNvSpPr>
            <a:spLocks noChangeArrowheads="1"/>
          </p:cNvSpPr>
          <p:nvPr/>
        </p:nvSpPr>
        <p:spPr bwMode="auto">
          <a:xfrm>
            <a:off x="5543550" y="201613"/>
            <a:ext cx="3370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en-ZA" altLang="en-US" sz="2800" b="1" dirty="0">
                <a:solidFill>
                  <a:schemeClr val="accent1"/>
                </a:solidFill>
                <a:latin typeface="+mn-lt"/>
              </a:rPr>
              <a:t>Results &amp; Discussions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08081C46-BD9E-CF88-8364-E5ADA3AFF2D6}"/>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17411" name="Slide Number Placeholder 17">
            <a:extLst>
              <a:ext uri="{FF2B5EF4-FFF2-40B4-BE49-F238E27FC236}">
                <a16:creationId xmlns:a16="http://schemas.microsoft.com/office/drawing/2014/main" id="{F6D769CF-FE21-DFD8-E5A8-8EBFEBE4A9D1}"/>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5E551C9-B5F6-42BC-9E54-95FE5DEB5352}" type="slidenum">
              <a:rPr lang="en-US" altLang="en-US" sz="1000">
                <a:solidFill>
                  <a:srgbClr val="000000"/>
                </a:solidFill>
                <a:latin typeface="Arial" panose="020B0604020202020204" pitchFamily="34" charset="0"/>
              </a:rPr>
              <a:pPr>
                <a:spcBef>
                  <a:spcPct val="0"/>
                </a:spcBef>
                <a:buFontTx/>
                <a:buNone/>
              </a:pPr>
              <a:t>8</a:t>
            </a:fld>
            <a:endParaRPr lang="en-US" altLang="en-US" sz="1000">
              <a:solidFill>
                <a:srgbClr val="000000"/>
              </a:solidFill>
              <a:latin typeface="Arial" panose="020B0604020202020204" pitchFamily="34" charset="0"/>
            </a:endParaRPr>
          </a:p>
        </p:txBody>
      </p:sp>
      <p:sp>
        <p:nvSpPr>
          <p:cNvPr id="17412" name="Rectangle 2">
            <a:extLst>
              <a:ext uri="{FF2B5EF4-FFF2-40B4-BE49-F238E27FC236}">
                <a16:creationId xmlns:a16="http://schemas.microsoft.com/office/drawing/2014/main" id="{5E982CC3-4C6E-B082-B115-A80455037079}"/>
              </a:ext>
            </a:extLst>
          </p:cNvPr>
          <p:cNvSpPr>
            <a:spLocks noChangeArrowheads="1"/>
          </p:cNvSpPr>
          <p:nvPr/>
        </p:nvSpPr>
        <p:spPr bwMode="auto">
          <a:xfrm>
            <a:off x="306388" y="1404938"/>
            <a:ext cx="85312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b="1">
                <a:solidFill>
                  <a:srgbClr val="1F4D78"/>
                </a:solidFill>
                <a:latin typeface="Calibri Light" panose="020F0302020204030204" pitchFamily="34" charset="0"/>
                <a:ea typeface="Calibri" panose="020F0502020204030204" pitchFamily="34" charset="0"/>
                <a:cs typeface="Times New Roman" panose="02020603050405020304" pitchFamily="18" charset="0"/>
              </a:rPr>
              <a:t>Table 2: Vaccination and mortality status for COVID-19 admissions amongst HWs and environmental factors (N = 6012)</a:t>
            </a:r>
            <a:endParaRPr lang="en-ZA" altLang="en-US" sz="1400" b="1">
              <a:solidFill>
                <a:srgbClr val="1F4D78"/>
              </a:solidFill>
              <a:latin typeface="Calibri Light" panose="020F0302020204030204" pitchFamily="34" charset="0"/>
              <a:ea typeface="Calibri" panose="020F0502020204030204" pitchFamily="34" charset="0"/>
              <a:cs typeface="Times New Roman" panose="02020603050405020304" pitchFamily="18" charset="0"/>
            </a:endParaRPr>
          </a:p>
        </p:txBody>
      </p:sp>
      <p:pic>
        <p:nvPicPr>
          <p:cNvPr id="17413" name="Picture 6" descr="NIOH_logo_RGB_2015_SH_EDIT.jpg">
            <a:extLst>
              <a:ext uri="{FF2B5EF4-FFF2-40B4-BE49-F238E27FC236}">
                <a16:creationId xmlns:a16="http://schemas.microsoft.com/office/drawing/2014/main" id="{007A3038-709E-44AC-A757-191445B4F5DA}"/>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52388" y="53975"/>
            <a:ext cx="20161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
            <a:extLst>
              <a:ext uri="{FF2B5EF4-FFF2-40B4-BE49-F238E27FC236}">
                <a16:creationId xmlns:a16="http://schemas.microsoft.com/office/drawing/2014/main" id="{92E0629B-4B3D-A820-952B-EAF446DB72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838325"/>
            <a:ext cx="841057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6">
            <a:extLst>
              <a:ext uri="{FF2B5EF4-FFF2-40B4-BE49-F238E27FC236}">
                <a16:creationId xmlns:a16="http://schemas.microsoft.com/office/drawing/2014/main" id="{15D3F465-1FB2-304E-FD3E-814377375914}"/>
              </a:ext>
            </a:extLst>
          </p:cNvPr>
          <p:cNvSpPr>
            <a:spLocks noChangeArrowheads="1"/>
          </p:cNvSpPr>
          <p:nvPr/>
        </p:nvSpPr>
        <p:spPr bwMode="auto">
          <a:xfrm>
            <a:off x="5543550" y="201613"/>
            <a:ext cx="3370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en-ZA" altLang="en-US" sz="2800" b="1" dirty="0">
                <a:solidFill>
                  <a:schemeClr val="accent1"/>
                </a:solidFill>
                <a:latin typeface="+mn-lt"/>
              </a:rPr>
              <a:t>Results &amp; Discussions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92517100-3FE8-F2C5-4D2E-0A85B48952A5}"/>
              </a:ext>
            </a:extLst>
          </p:cNvPr>
          <p:cNvCxnSpPr/>
          <p:nvPr/>
        </p:nvCxnSpPr>
        <p:spPr>
          <a:xfrm>
            <a:off x="214313" y="6570663"/>
            <a:ext cx="8715375" cy="1587"/>
          </a:xfrm>
          <a:prstGeom prst="line">
            <a:avLst/>
          </a:prstGeom>
          <a:ln w="28575">
            <a:solidFill>
              <a:srgbClr val="A6CE36"/>
            </a:solidFill>
          </a:ln>
        </p:spPr>
        <p:style>
          <a:lnRef idx="1">
            <a:schemeClr val="accent1"/>
          </a:lnRef>
          <a:fillRef idx="0">
            <a:schemeClr val="accent1"/>
          </a:fillRef>
          <a:effectRef idx="0">
            <a:schemeClr val="accent1"/>
          </a:effectRef>
          <a:fontRef idx="minor">
            <a:schemeClr val="tx1"/>
          </a:fontRef>
        </p:style>
      </p:cxnSp>
      <p:sp>
        <p:nvSpPr>
          <p:cNvPr id="19459" name="Slide Number Placeholder 17">
            <a:extLst>
              <a:ext uri="{FF2B5EF4-FFF2-40B4-BE49-F238E27FC236}">
                <a16:creationId xmlns:a16="http://schemas.microsoft.com/office/drawing/2014/main" id="{79D38DCC-4ABD-9CD6-D7ED-526F61048DEE}"/>
              </a:ext>
            </a:extLst>
          </p:cNvPr>
          <p:cNvSpPr>
            <a:spLocks noGrp="1"/>
          </p:cNvSpPr>
          <p:nvPr>
            <p:ph type="sldNum" sz="quarter" idx="12"/>
          </p:nvPr>
        </p:nvSpPr>
        <p:spPr bwMode="auto">
          <a:xfrm>
            <a:off x="8594725" y="6570663"/>
            <a:ext cx="325438" cy="26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8127CD3-9C48-471D-B6DF-7B3F9BF77A6C}" type="slidenum">
              <a:rPr lang="en-US" altLang="en-US" sz="1000">
                <a:solidFill>
                  <a:srgbClr val="000000"/>
                </a:solidFill>
                <a:latin typeface="Arial" panose="020B0604020202020204" pitchFamily="34" charset="0"/>
              </a:rPr>
              <a:pPr>
                <a:spcBef>
                  <a:spcPct val="0"/>
                </a:spcBef>
                <a:buFontTx/>
                <a:buNone/>
              </a:pPr>
              <a:t>9</a:t>
            </a:fld>
            <a:endParaRPr lang="en-US" altLang="en-US" sz="1000">
              <a:solidFill>
                <a:srgbClr val="000000"/>
              </a:solidFill>
              <a:latin typeface="Arial" panose="020B0604020202020204" pitchFamily="34" charset="0"/>
            </a:endParaRPr>
          </a:p>
        </p:txBody>
      </p:sp>
      <p:sp>
        <p:nvSpPr>
          <p:cNvPr id="19460" name="Rectangle 2">
            <a:extLst>
              <a:ext uri="{FF2B5EF4-FFF2-40B4-BE49-F238E27FC236}">
                <a16:creationId xmlns:a16="http://schemas.microsoft.com/office/drawing/2014/main" id="{4C563850-40E8-187C-50D9-88816ED3F60F}"/>
              </a:ext>
            </a:extLst>
          </p:cNvPr>
          <p:cNvSpPr>
            <a:spLocks noChangeArrowheads="1"/>
          </p:cNvSpPr>
          <p:nvPr/>
        </p:nvSpPr>
        <p:spPr bwMode="auto">
          <a:xfrm>
            <a:off x="438150" y="1370013"/>
            <a:ext cx="8329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400" b="1">
                <a:solidFill>
                  <a:srgbClr val="1F4D78"/>
                </a:solidFill>
                <a:latin typeface="Calibri Light" panose="020F0302020204030204" pitchFamily="34" charset="0"/>
                <a:ea typeface="Calibri" panose="020F0502020204030204" pitchFamily="34" charset="0"/>
                <a:cs typeface="Times New Roman" panose="02020603050405020304" pitchFamily="18" charset="0"/>
              </a:rPr>
              <a:t>Table 3: Vaccination and mortality status for COVID-19 admissions amongst HWs and their comorbidities (N = 6012) </a:t>
            </a:r>
            <a:endParaRPr lang="en-ZA" altLang="en-US" sz="1400" b="1">
              <a:solidFill>
                <a:srgbClr val="1F4D78"/>
              </a:solidFill>
              <a:latin typeface="Calibri Light" panose="020F0302020204030204" pitchFamily="34" charset="0"/>
              <a:ea typeface="Calibri" panose="020F0502020204030204" pitchFamily="34" charset="0"/>
              <a:cs typeface="Times New Roman" panose="02020603050405020304" pitchFamily="18" charset="0"/>
            </a:endParaRPr>
          </a:p>
        </p:txBody>
      </p:sp>
      <p:pic>
        <p:nvPicPr>
          <p:cNvPr id="19461" name="Picture 6" descr="NIOH_logo_RGB_2015_SH_EDIT.jpg">
            <a:extLst>
              <a:ext uri="{FF2B5EF4-FFF2-40B4-BE49-F238E27FC236}">
                <a16:creationId xmlns:a16="http://schemas.microsoft.com/office/drawing/2014/main" id="{62BCD2F7-50D1-00C0-D87A-3ACC5E921631}"/>
              </a:ext>
            </a:extLst>
          </p:cNvPr>
          <p:cNvPicPr>
            <a:picLocks noChangeAspect="1"/>
          </p:cNvPicPr>
          <p:nvPr/>
        </p:nvPicPr>
        <p:blipFill>
          <a:blip r:embed="rId3">
            <a:extLst>
              <a:ext uri="{28A0092B-C50C-407E-A947-70E740481C1C}">
                <a14:useLocalDpi xmlns:a14="http://schemas.microsoft.com/office/drawing/2010/main" val="0"/>
              </a:ext>
            </a:extLst>
          </a:blip>
          <a:srcRect l="2563" t="6789"/>
          <a:stretch>
            <a:fillRect/>
          </a:stretch>
        </p:blipFill>
        <p:spPr bwMode="auto">
          <a:xfrm>
            <a:off x="52388" y="53975"/>
            <a:ext cx="201612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
            <a:extLst>
              <a:ext uri="{FF2B5EF4-FFF2-40B4-BE49-F238E27FC236}">
                <a16:creationId xmlns:a16="http://schemas.microsoft.com/office/drawing/2014/main" id="{0A731C2F-E7BA-50C4-AB4F-933C235B2B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6238" y="2028825"/>
            <a:ext cx="83915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a:extLst>
              <a:ext uri="{FF2B5EF4-FFF2-40B4-BE49-F238E27FC236}">
                <a16:creationId xmlns:a16="http://schemas.microsoft.com/office/drawing/2014/main" id="{6B627074-D00E-EE8A-2882-344408E8DF2D}"/>
              </a:ext>
            </a:extLst>
          </p:cNvPr>
          <p:cNvSpPr>
            <a:spLocks noChangeArrowheads="1"/>
          </p:cNvSpPr>
          <p:nvPr/>
        </p:nvSpPr>
        <p:spPr bwMode="auto">
          <a:xfrm>
            <a:off x="5543550" y="201613"/>
            <a:ext cx="33702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Font typeface="Arial" panose="020B0604020202020204" pitchFamily="34" charset="0"/>
              <a:buNone/>
              <a:defRPr/>
            </a:pPr>
            <a:r>
              <a:rPr lang="en-ZA" altLang="en-US" sz="2800" b="1" dirty="0">
                <a:solidFill>
                  <a:schemeClr val="accent1"/>
                </a:solidFill>
                <a:latin typeface="+mn-lt"/>
              </a:rPr>
              <a:t>Results &amp; Discussions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2800" dirty="0" smtClean="0">
            <a:latin typeface="Harlow Solid Italic" panose="04030604020F02020D02" pitchFamily="82"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3516</TotalTime>
  <Words>1959</Words>
  <Application>Microsoft Office PowerPoint</Application>
  <PresentationFormat>On-screen Show (4:3)</PresentationFormat>
  <Paragraphs>133</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Arial</vt:lpstr>
      <vt:lpstr>Arial Narrow</vt:lpstr>
      <vt:lpstr>Harlow Solid Italic</vt:lpstr>
      <vt:lpstr>Times New Roman</vt:lpstr>
      <vt:lpstr>Wingdings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Boksburg Library (Boksburg)</dc:creator>
  <cp:lastModifiedBy>11748</cp:lastModifiedBy>
  <cp:revision>286</cp:revision>
  <dcterms:created xsi:type="dcterms:W3CDTF">2013-10-15T07:09:10Z</dcterms:created>
  <dcterms:modified xsi:type="dcterms:W3CDTF">2022-11-29T12:34:52Z</dcterms:modified>
</cp:coreProperties>
</file>